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x="18288000" cy="10287000"/>
  <p:notesSz cx="6858000" cy="9144000"/>
  <p:embeddedFontLst>
    <p:embeddedFont>
      <p:font typeface="Canva Sans" charset="1" panose="020B0503030501040103"/>
      <p:regular r:id="rId41"/>
    </p:embeddedFont>
    <p:embeddedFont>
      <p:font typeface="TT Drugs Bold" charset="1" panose="02000803060000020003"/>
      <p:regular r:id="rId42"/>
    </p:embeddedFont>
    <p:embeddedFont>
      <p:font typeface="Arial Bold Italics" charset="1" panose="020B0802020202090204"/>
      <p:regular r:id="rId43"/>
    </p:embeddedFont>
    <p:embeddedFont>
      <p:font typeface="TT Drugs" charset="1" panose="02000503060000020003"/>
      <p:regular r:id="rId44"/>
    </p:embeddedFont>
    <p:embeddedFont>
      <p:font typeface="Arial" charset="1" panose="020B0502020202020204"/>
      <p:regular r:id="rId45"/>
    </p:embeddedFont>
    <p:embeddedFont>
      <p:font typeface="TT Drugs Bold Italics" charset="1" panose="02000803000000090003"/>
      <p:regular r:id="rId46"/>
    </p:embeddedFont>
    <p:embeddedFont>
      <p:font typeface="Arimo" charset="1" panose="020B0604020202020204"/>
      <p:regular r:id="rId47"/>
    </p:embeddedFont>
    <p:embeddedFont>
      <p:font typeface="Canva Sans Bold" charset="1" panose="020B0803030501040103"/>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2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 Id="rId3" Target="../media/image22.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6.png" Type="http://schemas.openxmlformats.org/officeDocument/2006/relationships/image"/><Relationship Id="rId4" Target="../media/image2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6.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40.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3.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671423"/>
            <a:chOff x="0" y="0"/>
            <a:chExt cx="24384000" cy="14228564"/>
          </a:xfrm>
        </p:grpSpPr>
        <p:sp>
          <p:nvSpPr>
            <p:cNvPr name="Freeform 3" id="3"/>
            <p:cNvSpPr/>
            <p:nvPr/>
          </p:nvSpPr>
          <p:spPr>
            <a:xfrm flipH="false" flipV="false" rot="0">
              <a:off x="0" y="0"/>
              <a:ext cx="24384000" cy="14228572"/>
            </a:xfrm>
            <a:custGeom>
              <a:avLst/>
              <a:gdLst/>
              <a:ahLst/>
              <a:cxnLst/>
              <a:rect r="r" b="b" t="t" l="l"/>
              <a:pathLst>
                <a:path h="14228572" w="24384000">
                  <a:moveTo>
                    <a:pt x="0" y="0"/>
                  </a:moveTo>
                  <a:lnTo>
                    <a:pt x="24384000" y="0"/>
                  </a:lnTo>
                  <a:lnTo>
                    <a:pt x="24384000" y="14228572"/>
                  </a:lnTo>
                  <a:lnTo>
                    <a:pt x="0" y="14228572"/>
                  </a:lnTo>
                  <a:lnTo>
                    <a:pt x="0" y="0"/>
                  </a:lnTo>
                  <a:close/>
                </a:path>
              </a:pathLst>
            </a:custGeom>
            <a:blipFill>
              <a:blip r:embed="rId2"/>
              <a:stretch>
                <a:fillRect l="-1868" t="0" r="-1868" b="0"/>
              </a:stretch>
            </a:blipFill>
          </p:spPr>
        </p:sp>
      </p:grpSp>
      <p:sp>
        <p:nvSpPr>
          <p:cNvPr name="TextBox 4" id="4"/>
          <p:cNvSpPr txBox="true"/>
          <p:nvPr/>
        </p:nvSpPr>
        <p:spPr>
          <a:xfrm rot="0">
            <a:off x="858844" y="552780"/>
            <a:ext cx="17110553" cy="90480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 MAHATMA GANDHI INSTITUTE OF TECHNOLOGY</a:t>
            </a:r>
          </a:p>
          <a:p>
            <a:pPr algn="ctr">
              <a:lnSpc>
                <a:spcPts val="4759"/>
              </a:lnSpc>
            </a:pPr>
            <a:r>
              <a:rPr lang="en-US" sz="3399">
                <a:solidFill>
                  <a:srgbClr val="FFFFFF"/>
                </a:solidFill>
                <a:latin typeface="Canva Sans"/>
                <a:ea typeface="Canva Sans"/>
                <a:cs typeface="Canva Sans"/>
                <a:sym typeface="Canva Sans"/>
              </a:rPr>
              <a:t> DEPARTMENT OF INFORMATION TECHNOLOGY</a:t>
            </a:r>
          </a:p>
          <a:p>
            <a:pPr algn="ctr">
              <a:lnSpc>
                <a:spcPts val="4759"/>
              </a:lnSpc>
            </a:pPr>
          </a:p>
          <a:p>
            <a:pPr algn="ctr">
              <a:lnSpc>
                <a:spcPts val="4759"/>
              </a:lnSpc>
            </a:pPr>
            <a:r>
              <a:rPr lang="en-US" sz="3399">
                <a:solidFill>
                  <a:srgbClr val="FFFFFF"/>
                </a:solidFill>
                <a:latin typeface="Canva Sans"/>
                <a:ea typeface="Canva Sans"/>
                <a:cs typeface="Canva Sans"/>
                <a:sym typeface="Canva Sans"/>
              </a:rPr>
              <a:t> An Industry Oriented Mini Project(IT653PC)</a:t>
            </a:r>
          </a:p>
          <a:p>
            <a:pPr algn="ctr">
              <a:lnSpc>
                <a:spcPts val="4759"/>
              </a:lnSpc>
            </a:pPr>
            <a:r>
              <a:rPr lang="en-US" sz="3399">
                <a:solidFill>
                  <a:srgbClr val="FFFFFF"/>
                </a:solidFill>
                <a:latin typeface="Canva Sans"/>
                <a:ea typeface="Canva Sans"/>
                <a:cs typeface="Canva Sans"/>
                <a:sym typeface="Canva Sans"/>
              </a:rPr>
              <a:t> on</a:t>
            </a:r>
          </a:p>
          <a:p>
            <a:pPr algn="ctr">
              <a:lnSpc>
                <a:spcPts val="4759"/>
              </a:lnSpc>
            </a:pPr>
            <a:r>
              <a:rPr lang="en-US" sz="3399">
                <a:solidFill>
                  <a:srgbClr val="FFFFFF"/>
                </a:solidFill>
                <a:latin typeface="Canva Sans"/>
                <a:ea typeface="Canva Sans"/>
                <a:cs typeface="Canva Sans"/>
                <a:sym typeface="Canva Sans"/>
              </a:rPr>
              <a:t>PDF VOICE : AI-POWERED PDF INTO SPEECH CONVERTER WITH CUSTOMIZABLE AUDIO SETTINGS USING MERN STACK</a:t>
            </a:r>
          </a:p>
          <a:p>
            <a:pPr algn="ctr">
              <a:lnSpc>
                <a:spcPts val="4759"/>
              </a:lnSpc>
            </a:pPr>
            <a:r>
              <a:rPr lang="en-US" sz="3399">
                <a:solidFill>
                  <a:srgbClr val="FFFFFF"/>
                </a:solidFill>
                <a:latin typeface="Canva Sans"/>
                <a:ea typeface="Canva Sans"/>
                <a:cs typeface="Canva Sans"/>
                <a:sym typeface="Canva Sans"/>
              </a:rPr>
              <a:t> by</a:t>
            </a:r>
          </a:p>
          <a:p>
            <a:pPr algn="ctr">
              <a:lnSpc>
                <a:spcPts val="4759"/>
              </a:lnSpc>
            </a:pPr>
            <a:r>
              <a:rPr lang="en-US" sz="3399" spc="-202">
                <a:solidFill>
                  <a:srgbClr val="FFFFFF"/>
                </a:solidFill>
                <a:latin typeface="Canva Sans"/>
                <a:ea typeface="Canva Sans"/>
                <a:cs typeface="Canva Sans"/>
                <a:sym typeface="Canva Sans"/>
              </a:rPr>
              <a:t>C.vaishnavi -22261A1214 </a:t>
            </a:r>
          </a:p>
          <a:p>
            <a:pPr algn="ctr">
              <a:lnSpc>
                <a:spcPts val="4759"/>
              </a:lnSpc>
            </a:pPr>
            <a:r>
              <a:rPr lang="en-US" sz="3399" spc="-202">
                <a:solidFill>
                  <a:srgbClr val="FFFFFF"/>
                </a:solidFill>
                <a:latin typeface="Canva Sans"/>
                <a:ea typeface="Canva Sans"/>
                <a:cs typeface="Canva Sans"/>
                <a:sym typeface="Canva Sans"/>
              </a:rPr>
              <a:t>P.Jayacharan-22261A1247</a:t>
            </a:r>
          </a:p>
          <a:p>
            <a:pPr algn="ctr">
              <a:lnSpc>
                <a:spcPts val="4759"/>
              </a:lnSpc>
            </a:pPr>
            <a:r>
              <a:rPr lang="en-US" sz="3399" spc="-202">
                <a:solidFill>
                  <a:srgbClr val="FFFFFF"/>
                </a:solidFill>
                <a:latin typeface="Canva Sans"/>
                <a:ea typeface="Canva Sans"/>
                <a:cs typeface="Canva Sans"/>
                <a:sym typeface="Canva Sans"/>
              </a:rPr>
              <a:t> Batch ID:IT-25-27</a:t>
            </a:r>
          </a:p>
          <a:p>
            <a:pPr algn="ctr">
              <a:lnSpc>
                <a:spcPts val="4759"/>
              </a:lnSpc>
            </a:pPr>
          </a:p>
          <a:p>
            <a:pPr algn="ctr">
              <a:lnSpc>
                <a:spcPts val="4759"/>
              </a:lnSpc>
            </a:pPr>
          </a:p>
          <a:p>
            <a:pPr algn="ctr">
              <a:lnSpc>
                <a:spcPts val="4759"/>
              </a:lnSpc>
            </a:pPr>
          </a:p>
          <a:p>
            <a:pPr algn="ctr">
              <a:lnSpc>
                <a:spcPts val="4759"/>
              </a:lnSpc>
            </a:pPr>
          </a:p>
        </p:txBody>
      </p:sp>
      <p:grpSp>
        <p:nvGrpSpPr>
          <p:cNvPr name="Group 5" id="5"/>
          <p:cNvGrpSpPr/>
          <p:nvPr/>
        </p:nvGrpSpPr>
        <p:grpSpPr>
          <a:xfrm rot="0">
            <a:off x="1238874" y="556507"/>
            <a:ext cx="2299430" cy="2642330"/>
            <a:chOff x="0" y="0"/>
            <a:chExt cx="3065907" cy="3523107"/>
          </a:xfrm>
        </p:grpSpPr>
        <p:sp>
          <p:nvSpPr>
            <p:cNvPr name="Freeform 6" id="6"/>
            <p:cNvSpPr/>
            <p:nvPr/>
          </p:nvSpPr>
          <p:spPr>
            <a:xfrm flipH="false" flipV="false" rot="0">
              <a:off x="0" y="0"/>
              <a:ext cx="3065907" cy="3523107"/>
            </a:xfrm>
            <a:custGeom>
              <a:avLst/>
              <a:gdLst/>
              <a:ahLst/>
              <a:cxnLst/>
              <a:rect r="r" b="b" t="t" l="l"/>
              <a:pathLst>
                <a:path h="3523107" w="3065907">
                  <a:moveTo>
                    <a:pt x="0" y="0"/>
                  </a:moveTo>
                  <a:lnTo>
                    <a:pt x="3065907" y="0"/>
                  </a:lnTo>
                  <a:lnTo>
                    <a:pt x="3065907" y="3523107"/>
                  </a:lnTo>
                  <a:lnTo>
                    <a:pt x="0" y="3523107"/>
                  </a:lnTo>
                  <a:lnTo>
                    <a:pt x="0" y="0"/>
                  </a:lnTo>
                  <a:close/>
                </a:path>
              </a:pathLst>
            </a:custGeom>
            <a:blipFill>
              <a:blip r:embed="rId3"/>
              <a:stretch>
                <a:fillRect l="-7456" t="0" r="-7456" b="0"/>
              </a:stretch>
            </a:blipFill>
          </p:spPr>
        </p:sp>
      </p:grpSp>
      <p:sp>
        <p:nvSpPr>
          <p:cNvPr name="TextBox 7" id="7"/>
          <p:cNvSpPr txBox="true"/>
          <p:nvPr/>
        </p:nvSpPr>
        <p:spPr>
          <a:xfrm rot="0">
            <a:off x="-5091095" y="7383880"/>
            <a:ext cx="15953126" cy="678990"/>
          </a:xfrm>
          <a:prstGeom prst="rect">
            <a:avLst/>
          </a:prstGeom>
        </p:spPr>
        <p:txBody>
          <a:bodyPr anchor="t" rtlCol="false" tIns="0" lIns="0" bIns="0" rIns="0">
            <a:spAutoFit/>
          </a:bodyPr>
          <a:lstStyle/>
          <a:p>
            <a:pPr algn="ctr">
              <a:lnSpc>
                <a:spcPts val="4438"/>
              </a:lnSpc>
            </a:pPr>
            <a:r>
              <a:rPr lang="en-US" sz="3170">
                <a:solidFill>
                  <a:srgbClr val="FFFFFF"/>
                </a:solidFill>
                <a:latin typeface="Canva Sans"/>
                <a:ea typeface="Canva Sans"/>
                <a:cs typeface="Canva Sans"/>
                <a:sym typeface="Canva Sans"/>
              </a:rPr>
              <a:t>Internal Supervisor</a:t>
            </a:r>
          </a:p>
        </p:txBody>
      </p:sp>
      <p:sp>
        <p:nvSpPr>
          <p:cNvPr name="TextBox 8" id="8"/>
          <p:cNvSpPr txBox="true"/>
          <p:nvPr/>
        </p:nvSpPr>
        <p:spPr>
          <a:xfrm rot="0">
            <a:off x="1112628" y="8036593"/>
            <a:ext cx="4130942" cy="64704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Dr.N.SreeDivya</a:t>
            </a:r>
          </a:p>
        </p:txBody>
      </p:sp>
      <p:sp>
        <p:nvSpPr>
          <p:cNvPr name="TextBox 9" id="9"/>
          <p:cNvSpPr txBox="true"/>
          <p:nvPr/>
        </p:nvSpPr>
        <p:spPr>
          <a:xfrm rot="0">
            <a:off x="12229039" y="7383880"/>
            <a:ext cx="3607594" cy="71374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 IOMP Supervisor</a:t>
            </a:r>
          </a:p>
        </p:txBody>
      </p:sp>
      <p:sp>
        <p:nvSpPr>
          <p:cNvPr name="TextBox 10" id="10"/>
          <p:cNvSpPr txBox="true"/>
          <p:nvPr/>
        </p:nvSpPr>
        <p:spPr>
          <a:xfrm rot="0">
            <a:off x="11575805" y="7964270"/>
            <a:ext cx="5462899" cy="647040"/>
          </a:xfrm>
          <a:prstGeom prst="rect">
            <a:avLst/>
          </a:prstGeom>
        </p:spPr>
        <p:txBody>
          <a:bodyPr anchor="t" rtlCol="false" tIns="0" lIns="0" bIns="0" rIns="0">
            <a:spAutoFit/>
          </a:bodyPr>
          <a:lstStyle/>
          <a:p>
            <a:pPr algn="ctr">
              <a:lnSpc>
                <a:spcPts val="4759"/>
              </a:lnSpc>
            </a:pPr>
            <a:r>
              <a:rPr lang="en-US" sz="3399">
                <a:solidFill>
                  <a:srgbClr val="F2F2F2"/>
                </a:solidFill>
                <a:latin typeface="Canva Sans"/>
                <a:ea typeface="Canva Sans"/>
                <a:cs typeface="Canva Sans"/>
                <a:sym typeface="Canva Sans"/>
              </a:rPr>
              <a:t> Dr.U.Chaitanya</a:t>
            </a:r>
          </a:p>
        </p:txBody>
      </p:sp>
      <p:sp>
        <p:nvSpPr>
          <p:cNvPr name="TextBox 11" id="11"/>
          <p:cNvSpPr txBox="true"/>
          <p:nvPr/>
        </p:nvSpPr>
        <p:spPr>
          <a:xfrm rot="0">
            <a:off x="11328040" y="8550283"/>
            <a:ext cx="5931260" cy="64704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 Assistant Professor</a:t>
            </a:r>
          </a:p>
        </p:txBody>
      </p:sp>
      <p:sp>
        <p:nvSpPr>
          <p:cNvPr name="TextBox 12" id="12"/>
          <p:cNvSpPr txBox="true"/>
          <p:nvPr/>
        </p:nvSpPr>
        <p:spPr>
          <a:xfrm rot="0">
            <a:off x="-5534748" y="8770465"/>
            <a:ext cx="17110553" cy="64704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  Assistant Professor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80321">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812047" y="2601585"/>
            <a:ext cx="15447264" cy="6355366"/>
            <a:chOff x="0" y="0"/>
            <a:chExt cx="20596352" cy="8473821"/>
          </a:xfrm>
        </p:grpSpPr>
        <p:sp>
          <p:nvSpPr>
            <p:cNvPr name="Freeform 3" id="3"/>
            <p:cNvSpPr/>
            <p:nvPr/>
          </p:nvSpPr>
          <p:spPr>
            <a:xfrm flipH="false" flipV="false" rot="0">
              <a:off x="0" y="0"/>
              <a:ext cx="20596352" cy="8473821"/>
            </a:xfrm>
            <a:custGeom>
              <a:avLst/>
              <a:gdLst/>
              <a:ahLst/>
              <a:cxnLst/>
              <a:rect r="r" b="b" t="t" l="l"/>
              <a:pathLst>
                <a:path h="8473821" w="20596352">
                  <a:moveTo>
                    <a:pt x="0" y="0"/>
                  </a:moveTo>
                  <a:lnTo>
                    <a:pt x="20596352" y="0"/>
                  </a:lnTo>
                  <a:lnTo>
                    <a:pt x="20596352" y="8473821"/>
                  </a:lnTo>
                  <a:lnTo>
                    <a:pt x="0" y="8473821"/>
                  </a:lnTo>
                  <a:lnTo>
                    <a:pt x="0" y="0"/>
                  </a:lnTo>
                  <a:close/>
                </a:path>
              </a:pathLst>
            </a:custGeom>
            <a:blipFill>
              <a:blip r:embed="rId2"/>
              <a:stretch>
                <a:fillRect l="0" t="-52246" r="0" b="-52246"/>
              </a:stretch>
            </a:blipFill>
          </p:spPr>
        </p:sp>
      </p:grpSp>
      <p:grpSp>
        <p:nvGrpSpPr>
          <p:cNvPr name="Group 4" id="4"/>
          <p:cNvGrpSpPr/>
          <p:nvPr/>
        </p:nvGrpSpPr>
        <p:grpSpPr>
          <a:xfrm rot="0">
            <a:off x="-896559" y="7837860"/>
            <a:ext cx="2471547" cy="2840927"/>
            <a:chOff x="0" y="0"/>
            <a:chExt cx="3295396" cy="3787902"/>
          </a:xfrm>
        </p:grpSpPr>
        <p:sp>
          <p:nvSpPr>
            <p:cNvPr name="Freeform 5" id="5"/>
            <p:cNvSpPr/>
            <p:nvPr/>
          </p:nvSpPr>
          <p:spPr>
            <a:xfrm flipH="false" flipV="false" rot="0">
              <a:off x="0" y="0"/>
              <a:ext cx="3295396" cy="3787902"/>
            </a:xfrm>
            <a:custGeom>
              <a:avLst/>
              <a:gdLst/>
              <a:ahLst/>
              <a:cxnLst/>
              <a:rect r="r" b="b" t="t" l="l"/>
              <a:pathLst>
                <a:path h="3787902" w="3295396">
                  <a:moveTo>
                    <a:pt x="0" y="0"/>
                  </a:moveTo>
                  <a:lnTo>
                    <a:pt x="3295396" y="0"/>
                  </a:lnTo>
                  <a:lnTo>
                    <a:pt x="3295396" y="3787902"/>
                  </a:lnTo>
                  <a:lnTo>
                    <a:pt x="0" y="3787902"/>
                  </a:lnTo>
                  <a:lnTo>
                    <a:pt x="0" y="0"/>
                  </a:lnTo>
                  <a:close/>
                </a:path>
              </a:pathLst>
            </a:custGeom>
            <a:blipFill>
              <a:blip r:embed="rId3"/>
              <a:stretch>
                <a:fillRect l="0" t="-146" r="0" b="-146"/>
              </a:stretch>
            </a:blipFill>
          </p:spPr>
        </p:sp>
      </p:grpSp>
      <p:grpSp>
        <p:nvGrpSpPr>
          <p:cNvPr name="Group 6" id="6"/>
          <p:cNvGrpSpPr/>
          <p:nvPr/>
        </p:nvGrpSpPr>
        <p:grpSpPr>
          <a:xfrm rot="0">
            <a:off x="16813855" y="0"/>
            <a:ext cx="2471547" cy="2840927"/>
            <a:chOff x="0" y="0"/>
            <a:chExt cx="3295396" cy="3787902"/>
          </a:xfrm>
        </p:grpSpPr>
        <p:sp>
          <p:nvSpPr>
            <p:cNvPr name="Freeform 7" id="7"/>
            <p:cNvSpPr/>
            <p:nvPr/>
          </p:nvSpPr>
          <p:spPr>
            <a:xfrm flipH="false" flipV="false" rot="0">
              <a:off x="0" y="0"/>
              <a:ext cx="3295396" cy="3787902"/>
            </a:xfrm>
            <a:custGeom>
              <a:avLst/>
              <a:gdLst/>
              <a:ahLst/>
              <a:cxnLst/>
              <a:rect r="r" b="b" t="t" l="l"/>
              <a:pathLst>
                <a:path h="3787902" w="3295396">
                  <a:moveTo>
                    <a:pt x="0" y="0"/>
                  </a:moveTo>
                  <a:lnTo>
                    <a:pt x="3295396" y="0"/>
                  </a:lnTo>
                  <a:lnTo>
                    <a:pt x="3295396" y="3787902"/>
                  </a:lnTo>
                  <a:lnTo>
                    <a:pt x="0" y="3787902"/>
                  </a:lnTo>
                  <a:lnTo>
                    <a:pt x="0" y="0"/>
                  </a:lnTo>
                  <a:close/>
                </a:path>
              </a:pathLst>
            </a:custGeom>
            <a:blipFill>
              <a:blip r:embed="rId3"/>
              <a:stretch>
                <a:fillRect l="0" t="-146" r="0" b="-146"/>
              </a:stretch>
            </a:blipFill>
          </p:spPr>
        </p:sp>
      </p:grpSp>
      <p:sp>
        <p:nvSpPr>
          <p:cNvPr name="TextBox 8" id="8"/>
          <p:cNvSpPr txBox="true"/>
          <p:nvPr/>
        </p:nvSpPr>
        <p:spPr>
          <a:xfrm rot="0">
            <a:off x="2547485" y="-48573"/>
            <a:ext cx="14011126" cy="1668770"/>
          </a:xfrm>
          <a:prstGeom prst="rect">
            <a:avLst/>
          </a:prstGeom>
        </p:spPr>
        <p:txBody>
          <a:bodyPr anchor="t" rtlCol="false" tIns="0" lIns="0" bIns="0" rIns="0">
            <a:spAutoFit/>
          </a:bodyPr>
          <a:lstStyle/>
          <a:p>
            <a:pPr algn="ctr">
              <a:lnSpc>
                <a:spcPts val="10918"/>
              </a:lnSpc>
            </a:pPr>
            <a:r>
              <a:rPr lang="en-US" b="true" sz="7800" i="true">
                <a:solidFill>
                  <a:srgbClr val="FFFFFF"/>
                </a:solidFill>
                <a:latin typeface="TT Drugs Bold Italics"/>
                <a:ea typeface="TT Drugs Bold Italics"/>
                <a:cs typeface="TT Drugs Bold Italics"/>
                <a:sym typeface="TT Drugs Bold Italics"/>
              </a:rPr>
              <a:t>SOFTWARE REQUIREMENTS</a:t>
            </a:r>
          </a:p>
        </p:txBody>
      </p:sp>
      <p:sp>
        <p:nvSpPr>
          <p:cNvPr name="TextBox 9" id="9"/>
          <p:cNvSpPr txBox="true"/>
          <p:nvPr/>
        </p:nvSpPr>
        <p:spPr>
          <a:xfrm rot="0">
            <a:off x="2052143" y="2612281"/>
            <a:ext cx="15001809" cy="6142990"/>
          </a:xfrm>
          <a:prstGeom prst="rect">
            <a:avLst/>
          </a:prstGeom>
        </p:spPr>
        <p:txBody>
          <a:bodyPr anchor="t" rtlCol="false" tIns="0" lIns="0" bIns="0" rIns="0">
            <a:spAutoFit/>
          </a:bodyPr>
          <a:lstStyle/>
          <a:p>
            <a:pPr algn="l" marL="928168" indent="-232042" lvl="3">
              <a:lnSpc>
                <a:spcPts val="4759"/>
              </a:lnSpc>
              <a:buFont typeface="Arial"/>
              <a:buChar char="￭"/>
            </a:pPr>
            <a:r>
              <a:rPr lang="en-US" sz="3399">
                <a:solidFill>
                  <a:srgbClr val="FFFFFF"/>
                </a:solidFill>
                <a:latin typeface="TT Drugs"/>
                <a:ea typeface="TT Drugs"/>
                <a:cs typeface="TT Drugs"/>
                <a:sym typeface="TT Drugs"/>
              </a:rPr>
              <a:t>OS: Windows, macOS, or Linux</a:t>
            </a:r>
          </a:p>
          <a:p>
            <a:pPr algn="l" marL="928168" indent="-232042" lvl="3">
              <a:lnSpc>
                <a:spcPts val="4759"/>
              </a:lnSpc>
            </a:pPr>
          </a:p>
          <a:p>
            <a:pPr algn="l" marL="928168" indent="-232042" lvl="3">
              <a:lnSpc>
                <a:spcPts val="4759"/>
              </a:lnSpc>
              <a:buFont typeface="Arial"/>
              <a:buChar char="￭"/>
            </a:pPr>
            <a:r>
              <a:rPr lang="en-US" sz="3399">
                <a:solidFill>
                  <a:srgbClr val="FFFFFF"/>
                </a:solidFill>
                <a:latin typeface="TT Drugs"/>
                <a:ea typeface="TT Drugs"/>
                <a:cs typeface="TT Drugs"/>
                <a:sym typeface="TT Drugs"/>
              </a:rPr>
              <a:t>Backend: Node.js, Express.js, MongoDB</a:t>
            </a:r>
          </a:p>
          <a:p>
            <a:pPr algn="l" marL="928168" indent="-232042" lvl="3">
              <a:lnSpc>
                <a:spcPts val="4759"/>
              </a:lnSpc>
            </a:pPr>
          </a:p>
          <a:p>
            <a:pPr algn="l" marL="928168" indent="-232042" lvl="3">
              <a:lnSpc>
                <a:spcPts val="4759"/>
              </a:lnSpc>
              <a:buFont typeface="Arial"/>
              <a:buChar char="￭"/>
            </a:pPr>
            <a:r>
              <a:rPr lang="en-US" sz="3399">
                <a:solidFill>
                  <a:srgbClr val="FFFFFF"/>
                </a:solidFill>
                <a:latin typeface="TT Drugs"/>
                <a:ea typeface="TT Drugs"/>
                <a:cs typeface="TT Drugs"/>
                <a:sym typeface="TT Drugs"/>
              </a:rPr>
              <a:t>Frontend: React.js</a:t>
            </a:r>
          </a:p>
          <a:p>
            <a:pPr algn="l" marL="928168" indent="-232042" lvl="3">
              <a:lnSpc>
                <a:spcPts val="4759"/>
              </a:lnSpc>
            </a:pPr>
          </a:p>
          <a:p>
            <a:pPr algn="l" marL="928168" indent="-232042" lvl="3">
              <a:lnSpc>
                <a:spcPts val="4759"/>
              </a:lnSpc>
              <a:buFont typeface="Arial"/>
              <a:buChar char="￭"/>
            </a:pPr>
            <a:r>
              <a:rPr lang="en-US" sz="3399">
                <a:solidFill>
                  <a:srgbClr val="FFFFFF"/>
                </a:solidFill>
                <a:latin typeface="TT Drugs"/>
                <a:ea typeface="TT Drugs"/>
                <a:cs typeface="TT Drugs"/>
                <a:sym typeface="TT Drugs"/>
              </a:rPr>
              <a:t>AI/ML: Text-to-Speech (TTS) APIs, OCR engines, NLP models</a:t>
            </a:r>
          </a:p>
          <a:p>
            <a:pPr algn="l" marL="928168" indent="-232042" lvl="3">
              <a:lnSpc>
                <a:spcPts val="4759"/>
              </a:lnSpc>
            </a:pPr>
          </a:p>
          <a:p>
            <a:pPr algn="l" marL="928168" indent="-232042" lvl="3">
              <a:lnSpc>
                <a:spcPts val="4759"/>
              </a:lnSpc>
              <a:buFont typeface="Arial"/>
              <a:buChar char="￭"/>
            </a:pPr>
            <a:r>
              <a:rPr lang="en-US" sz="3399">
                <a:solidFill>
                  <a:srgbClr val="FFFFFF"/>
                </a:solidFill>
                <a:latin typeface="TT Drugs"/>
                <a:ea typeface="TT Drugs"/>
                <a:cs typeface="TT Drugs"/>
                <a:sym typeface="TT Drugs"/>
              </a:rPr>
              <a:t>Additional Tools: SSML for speech clarity, Cloud APIs (Google Cloud, AWS, Azure) for text extraction &amp; translation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grpSp>
        <p:nvGrpSpPr>
          <p:cNvPr name="Group 4" id="4"/>
          <p:cNvGrpSpPr/>
          <p:nvPr/>
        </p:nvGrpSpPr>
        <p:grpSpPr>
          <a:xfrm rot="0">
            <a:off x="5824613" y="1258478"/>
            <a:ext cx="12463367" cy="8229600"/>
            <a:chOff x="0" y="0"/>
            <a:chExt cx="16617823" cy="10972800"/>
          </a:xfrm>
        </p:grpSpPr>
        <p:sp>
          <p:nvSpPr>
            <p:cNvPr name="Freeform 5" id="5"/>
            <p:cNvSpPr/>
            <p:nvPr/>
          </p:nvSpPr>
          <p:spPr>
            <a:xfrm flipH="false" flipV="false" rot="0">
              <a:off x="0" y="0"/>
              <a:ext cx="16617823" cy="10972800"/>
            </a:xfrm>
            <a:custGeom>
              <a:avLst/>
              <a:gdLst/>
              <a:ahLst/>
              <a:cxnLst/>
              <a:rect r="r" b="b" t="t" l="l"/>
              <a:pathLst>
                <a:path h="10972800" w="16617823">
                  <a:moveTo>
                    <a:pt x="0" y="0"/>
                  </a:moveTo>
                  <a:lnTo>
                    <a:pt x="16617823" y="0"/>
                  </a:lnTo>
                  <a:lnTo>
                    <a:pt x="16617823" y="10972800"/>
                  </a:lnTo>
                  <a:lnTo>
                    <a:pt x="0" y="10972800"/>
                  </a:lnTo>
                  <a:lnTo>
                    <a:pt x="0" y="0"/>
                  </a:lnTo>
                  <a:close/>
                </a:path>
              </a:pathLst>
            </a:custGeom>
            <a:blipFill>
              <a:blip r:embed="rId3"/>
              <a:stretch>
                <a:fillRect l="-40" t="0" r="-40" b="0"/>
              </a:stretch>
            </a:blipFill>
          </p:spPr>
        </p:sp>
      </p:grpSp>
      <p:sp>
        <p:nvSpPr>
          <p:cNvPr name="TextBox 6" id="6"/>
          <p:cNvSpPr txBox="true"/>
          <p:nvPr/>
        </p:nvSpPr>
        <p:spPr>
          <a:xfrm rot="0">
            <a:off x="406138" y="553748"/>
            <a:ext cx="16306237" cy="1871380"/>
          </a:xfrm>
          <a:prstGeom prst="rect">
            <a:avLst/>
          </a:prstGeom>
        </p:spPr>
        <p:txBody>
          <a:bodyPr anchor="t" rtlCol="false" tIns="0" lIns="0" bIns="0" rIns="0">
            <a:spAutoFit/>
          </a:bodyPr>
          <a:lstStyle/>
          <a:p>
            <a:pPr algn="l">
              <a:lnSpc>
                <a:spcPts val="9480"/>
              </a:lnSpc>
            </a:pPr>
            <a:r>
              <a:rPr lang="en-US" b="true" sz="7900" i="true" spc="-50">
                <a:solidFill>
                  <a:srgbClr val="FFFFFF"/>
                </a:solidFill>
                <a:latin typeface="Arial Bold Italics"/>
                <a:ea typeface="Arial Bold Italics"/>
                <a:cs typeface="Arial Bold Italics"/>
                <a:sym typeface="Arial Bold Italics"/>
              </a:rPr>
              <a:t>HARDWARE REQUIREMENTS</a:t>
            </a:r>
          </a:p>
        </p:txBody>
      </p:sp>
      <p:sp>
        <p:nvSpPr>
          <p:cNvPr name="TextBox 7" id="7"/>
          <p:cNvSpPr txBox="true"/>
          <p:nvPr/>
        </p:nvSpPr>
        <p:spPr>
          <a:xfrm rot="0">
            <a:off x="1653819" y="2555437"/>
            <a:ext cx="9150350" cy="4723257"/>
          </a:xfrm>
          <a:prstGeom prst="rect">
            <a:avLst/>
          </a:prstGeom>
        </p:spPr>
        <p:txBody>
          <a:bodyPr anchor="t" rtlCol="false" tIns="0" lIns="0" bIns="0" rIns="0">
            <a:spAutoFit/>
          </a:bodyPr>
          <a:lstStyle/>
          <a:p>
            <a:pPr algn="l" marL="928370" indent="-232092" lvl="3">
              <a:lnSpc>
                <a:spcPts val="5814"/>
              </a:lnSpc>
              <a:buFont typeface="Arial"/>
              <a:buChar char="￭"/>
            </a:pPr>
            <a:r>
              <a:rPr lang="en-US" sz="3400" spc="165">
                <a:solidFill>
                  <a:srgbClr val="FFFFFF"/>
                </a:solidFill>
                <a:latin typeface="TT Drugs"/>
                <a:ea typeface="TT Drugs"/>
                <a:cs typeface="TT Drugs"/>
                <a:sym typeface="TT Drugs"/>
              </a:rPr>
              <a:t>Minimum 4GB RAM</a:t>
            </a:r>
          </a:p>
          <a:p>
            <a:pPr algn="l" marL="928370" indent="-232092" lvl="3">
              <a:lnSpc>
                <a:spcPts val="5814"/>
              </a:lnSpc>
              <a:buFont typeface="Arial"/>
              <a:buChar char="￭"/>
            </a:pPr>
            <a:r>
              <a:rPr lang="en-US" sz="3400" spc="205">
                <a:solidFill>
                  <a:srgbClr val="FFFFFF"/>
                </a:solidFill>
                <a:latin typeface="TT Drugs"/>
                <a:ea typeface="TT Drugs"/>
                <a:cs typeface="TT Drugs"/>
                <a:sym typeface="TT Drugs"/>
              </a:rPr>
              <a:t>Dual-core processor</a:t>
            </a:r>
          </a:p>
          <a:p>
            <a:pPr algn="l" marL="928370" indent="-232092" lvl="3">
              <a:lnSpc>
                <a:spcPts val="5814"/>
              </a:lnSpc>
              <a:buFont typeface="Arial"/>
              <a:buChar char="￭"/>
            </a:pPr>
            <a:r>
              <a:rPr lang="en-US" sz="3400" spc="229">
                <a:solidFill>
                  <a:srgbClr val="FFFFFF"/>
                </a:solidFill>
                <a:latin typeface="TT Drugs"/>
                <a:ea typeface="TT Drugs"/>
                <a:cs typeface="TT Drugs"/>
                <a:sym typeface="TT Drugs"/>
              </a:rPr>
              <a:t>Stable internet connection</a:t>
            </a:r>
          </a:p>
          <a:p>
            <a:pPr algn="l" marL="928370" indent="-232092" lvl="3">
              <a:lnSpc>
                <a:spcPts val="5814"/>
              </a:lnSpc>
              <a:buFont typeface="Arial"/>
              <a:buChar char="￭"/>
            </a:pPr>
            <a:r>
              <a:rPr lang="en-US" sz="3400" spc="180">
                <a:solidFill>
                  <a:srgbClr val="FFFFFF"/>
                </a:solidFill>
                <a:latin typeface="TT Drugs"/>
                <a:ea typeface="TT Drugs"/>
                <a:cs typeface="TT Drugs"/>
                <a:sym typeface="TT Drugs"/>
              </a:rPr>
              <a:t>SSD (Solid-State Drive) for faster data retrieval and processing</a:t>
            </a:r>
          </a:p>
          <a:p>
            <a:pPr algn="l" marL="928370" indent="-232092" lvl="3">
              <a:lnSpc>
                <a:spcPts val="5814"/>
              </a:lnSpc>
              <a:buFont typeface="Arial"/>
              <a:buChar char="￭"/>
            </a:pPr>
            <a:r>
              <a:rPr lang="en-US" sz="3400" spc="250">
                <a:solidFill>
                  <a:srgbClr val="FFFFFF"/>
                </a:solidFill>
                <a:latin typeface="TT Drugs"/>
                <a:ea typeface="TT Drugs"/>
                <a:cs typeface="TT Drugs"/>
                <a:sym typeface="TT Drugs"/>
              </a:rPr>
              <a:t>Microphone and speakers</a:t>
            </a:r>
          </a:p>
        </p:txBody>
      </p:sp>
    </p:spTree>
  </p:cSld>
  <p:clrMapOvr>
    <a:masterClrMapping/>
  </p:clrMapOvr>
</p:sld>
</file>

<file path=ppt/slides/slide12.xml><?xml version="1.0" encoding="utf-8"?>
<p:sld xmlns:p="http://schemas.openxmlformats.org/presentationml/2006/main" xmlns:a="http://schemas.openxmlformats.org/drawingml/2006/main">
  <p:cSld>
    <p:bg>
      <p:bgPr>
        <a:gradFill rotWithShape="true">
          <a:gsLst>
            <a:gs pos="0">
              <a:srgbClr val="000000">
                <a:alpha val="100000"/>
              </a:srgbClr>
            </a:gs>
            <a:gs pos="100000">
              <a:srgbClr val="180321">
                <a:alpha val="100000"/>
              </a:srgbClr>
            </a:gs>
          </a:gsLst>
          <a:lin ang="0"/>
        </a:gra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213286" y="2654508"/>
          <a:ext cx="16129000" cy="7353300"/>
        </p:xfrm>
        <a:graphic>
          <a:graphicData uri="http://schemas.openxmlformats.org/drawingml/2006/table">
            <a:tbl>
              <a:tblPr/>
              <a:tblGrid>
                <a:gridCol w="1478863"/>
                <a:gridCol w="2296134"/>
                <a:gridCol w="1982918"/>
                <a:gridCol w="3054867"/>
                <a:gridCol w="2299682"/>
                <a:gridCol w="2615818"/>
                <a:gridCol w="2400719"/>
              </a:tblGrid>
              <a:tr h="2475338">
                <a:tc>
                  <a:txBody>
                    <a:bodyPr anchor="t" rtlCol="false"/>
                    <a:lstStyle/>
                    <a:p>
                      <a:pPr algn="ctr">
                        <a:lnSpc>
                          <a:spcPts val="2659"/>
                        </a:lnSpc>
                        <a:defRPr/>
                      </a:pPr>
                      <a:r>
                        <a:rPr lang="en-US" sz="1899">
                          <a:solidFill>
                            <a:srgbClr val="FFFFFF"/>
                          </a:solidFill>
                          <a:latin typeface="TT Drugs"/>
                          <a:ea typeface="TT Drugs"/>
                          <a:cs typeface="TT Drugs"/>
                          <a:sym typeface="TT Drugs"/>
                        </a:rPr>
                        <a:t>S.NO</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TT Drugs"/>
                          <a:ea typeface="TT Drugs"/>
                          <a:cs typeface="TT Drugs"/>
                          <a:sym typeface="TT Drugs"/>
                        </a:rPr>
                        <a:t>AUTHOR NAMES, YEAR OF PUBLICATION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l">
                        <a:lnSpc>
                          <a:spcPts val="2659"/>
                        </a:lnSpc>
                        <a:defRPr/>
                      </a:pPr>
                      <a:r>
                        <a:rPr lang="en-US" sz="1899">
                          <a:solidFill>
                            <a:srgbClr val="FFFFFF"/>
                          </a:solidFill>
                          <a:latin typeface="Arimo"/>
                          <a:ea typeface="Arimo"/>
                          <a:cs typeface="Arimo"/>
                          <a:sym typeface="Arimo"/>
                        </a:rPr>
                        <a:t>JOURNAL OR CONFERENCE NAME AND PUBLISHER NAME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TT Drugs"/>
                          <a:ea typeface="TT Drugs"/>
                          <a:cs typeface="TT Drugs"/>
                          <a:sym typeface="TT Drugs"/>
                        </a:rPr>
                        <a:t>METHODOLOGY/ ALGORITHM / TECHNIQUES USED</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TT Drugs"/>
                          <a:ea typeface="TT Drugs"/>
                          <a:cs typeface="TT Drugs"/>
                          <a:sym typeface="TT Drugs"/>
                        </a:rPr>
                        <a:t>MERITS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TT Drugs"/>
                          <a:ea typeface="TT Drugs"/>
                          <a:cs typeface="TT Drugs"/>
                          <a:sym typeface="TT Drugs"/>
                        </a:rPr>
                        <a:t>DEMERITS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TT Drugs"/>
                          <a:ea typeface="TT Drugs"/>
                          <a:cs typeface="TT Drugs"/>
                          <a:sym typeface="TT Drugs"/>
                        </a:rPr>
                        <a:t>RESEARCH GAPS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2700650">
                <a:tc>
                  <a:txBody>
                    <a:bodyPr anchor="t" rtlCol="false"/>
                    <a:lstStyle/>
                    <a:p>
                      <a:pPr algn="ctr">
                        <a:lnSpc>
                          <a:spcPts val="2659"/>
                        </a:lnSpc>
                        <a:defRPr/>
                      </a:pPr>
                      <a:r>
                        <a:rPr lang="en-US" sz="1899" b="true">
                          <a:solidFill>
                            <a:srgbClr val="FFFFFF"/>
                          </a:solidFill>
                          <a:latin typeface="TT Drugs Bold"/>
                          <a:ea typeface="TT Drugs Bold"/>
                          <a:cs typeface="TT Drugs Bold"/>
                          <a:sym typeface="TT Drugs Bold"/>
                        </a:rPr>
                        <a:t>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l">
                        <a:lnSpc>
                          <a:spcPts val="3078"/>
                        </a:lnSpc>
                        <a:defRPr/>
                      </a:pPr>
                      <a:r>
                        <a:rPr lang="en-US" sz="2199">
                          <a:solidFill>
                            <a:srgbClr val="FFFFFF"/>
                          </a:solidFill>
                          <a:latin typeface="Arimo"/>
                          <a:ea typeface="Arimo"/>
                          <a:cs typeface="Arimo"/>
                          <a:sym typeface="Arimo"/>
                        </a:rPr>
                        <a:t>Wang et al., (2023)</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TT Drugs"/>
                          <a:ea typeface="TT Drugs"/>
                          <a:cs typeface="TT Drugs"/>
                          <a:sym typeface="TT Drugs"/>
                        </a:rPr>
                        <a:t>IEEE Access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l">
                        <a:lnSpc>
                          <a:spcPts val="2799"/>
                        </a:lnSpc>
                        <a:defRPr/>
                      </a:pPr>
                      <a:r>
                        <a:rPr lang="en-US" sz="1999">
                          <a:solidFill>
                            <a:srgbClr val="FFFFFF"/>
                          </a:solidFill>
                          <a:latin typeface="Arimo"/>
                          <a:ea typeface="Arimo"/>
                          <a:cs typeface="Arimo"/>
                          <a:sym typeface="Arimo"/>
                        </a:rPr>
                        <a:t>Multilingual Transformer-based OCR and TTS pipeline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TT Drugs"/>
                          <a:ea typeface="TT Drugs"/>
                          <a:cs typeface="TT Drugs"/>
                          <a:sym typeface="TT Drugs"/>
                        </a:rPr>
                        <a:t>Supports multiple languages; improved contextual accuracy</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TT Drugs"/>
                          <a:ea typeface="TT Drugs"/>
                          <a:cs typeface="TT Drugs"/>
                          <a:sym typeface="TT Drugs"/>
                        </a:rPr>
                        <a:t>Requires large memory footprint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TT Drugs"/>
                          <a:ea typeface="TT Drugs"/>
                          <a:cs typeface="TT Drugs"/>
                          <a:sym typeface="TT Drugs"/>
                        </a:rPr>
                        <a:t>Lacks optimization for embedded systems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2177312">
                <a:tc>
                  <a:txBody>
                    <a:bodyPr anchor="t" rtlCol="false"/>
                    <a:lstStyle/>
                    <a:p>
                      <a:pPr algn="ctr">
                        <a:lnSpc>
                          <a:spcPts val="2659"/>
                        </a:lnSpc>
                        <a:defRPr/>
                      </a:pPr>
                      <a:r>
                        <a:rPr lang="en-US" sz="1899">
                          <a:solidFill>
                            <a:srgbClr val="FFFFFF"/>
                          </a:solidFill>
                          <a:latin typeface="TT Drugs"/>
                          <a:ea typeface="TT Drugs"/>
                          <a:cs typeface="TT Drugs"/>
                          <a:sym typeface="TT Drugs"/>
                        </a:rPr>
                        <a:t>2</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TT Drugs"/>
                          <a:ea typeface="TT Drugs"/>
                          <a:cs typeface="TT Drugs"/>
                          <a:sym typeface="TT Drugs"/>
                        </a:rPr>
                        <a:t>Tan &amp; Ibrahim (2023)</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TT Drugs"/>
                          <a:ea typeface="TT Drugs"/>
                          <a:cs typeface="TT Drugs"/>
                          <a:sym typeface="TT Drugs"/>
                        </a:rPr>
                        <a:t>Elsevier – Pattern Recognition Letters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TT Drugs"/>
                          <a:ea typeface="TT Drugs"/>
                          <a:cs typeface="TT Drugs"/>
                          <a:sym typeface="TT Drugs"/>
                        </a:rPr>
                        <a:t>Lightweight OCR with Vision Transformers (ViT)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TT Drugs"/>
                          <a:ea typeface="TT Drugs"/>
                          <a:cs typeface="TT Drugs"/>
                          <a:sym typeface="TT Drugs"/>
                        </a:rPr>
                        <a:t>High efficiency on edge devices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TT Drugs"/>
                          <a:ea typeface="TT Drugs"/>
                          <a:cs typeface="TT Drugs"/>
                          <a:sym typeface="TT Drugs"/>
                        </a:rPr>
                        <a:t>Slight drop in accuracy compared to larger models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TT Drugs"/>
                          <a:ea typeface="TT Drugs"/>
                          <a:cs typeface="TT Drugs"/>
                          <a:sym typeface="TT Drugs"/>
                        </a:rPr>
                        <a:t>Requires better handling of stylized fonts in PDFs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3" id="3"/>
          <p:cNvSpPr txBox="true"/>
          <p:nvPr/>
        </p:nvSpPr>
        <p:spPr>
          <a:xfrm rot="0">
            <a:off x="2023794" y="-183197"/>
            <a:ext cx="13862581" cy="1737995"/>
          </a:xfrm>
          <a:prstGeom prst="rect">
            <a:avLst/>
          </a:prstGeom>
        </p:spPr>
        <p:txBody>
          <a:bodyPr anchor="t" rtlCol="false" tIns="0" lIns="0" bIns="0" rIns="0">
            <a:spAutoFit/>
          </a:bodyPr>
          <a:lstStyle/>
          <a:p>
            <a:pPr algn="ctr">
              <a:lnSpc>
                <a:spcPts val="12880"/>
              </a:lnSpc>
            </a:pPr>
            <a:r>
              <a:rPr lang="en-US" sz="9200" b="true">
                <a:solidFill>
                  <a:srgbClr val="FFFFFF"/>
                </a:solidFill>
                <a:latin typeface="TT Drugs Bold"/>
                <a:ea typeface="TT Drugs Bold"/>
                <a:cs typeface="TT Drugs Bold"/>
                <a:sym typeface="TT Drugs Bold"/>
              </a:rPr>
              <a:t>LITERATURE SURVEY</a:t>
            </a:r>
          </a:p>
        </p:txBody>
      </p:sp>
    </p:spTree>
  </p:cSld>
  <p:clrMapOvr>
    <a:masterClrMapping/>
  </p:clrMapOvr>
</p:sld>
</file>

<file path=ppt/slides/slide13.xml><?xml version="1.0" encoding="utf-8"?>
<p:sld xmlns:p="http://schemas.openxmlformats.org/presentationml/2006/main" xmlns:a="http://schemas.openxmlformats.org/drawingml/2006/main">
  <p:cSld>
    <p:bg>
      <p:bgPr>
        <a:gradFill rotWithShape="true">
          <a:gsLst>
            <a:gs pos="0">
              <a:srgbClr val="000000">
                <a:alpha val="100000"/>
              </a:srgbClr>
            </a:gs>
            <a:gs pos="100000">
              <a:srgbClr val="180321">
                <a:alpha val="100000"/>
              </a:srgbClr>
            </a:gs>
          </a:gsLst>
          <a:lin ang="0"/>
        </a:gra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559261" y="1962291"/>
          <a:ext cx="17094200" cy="6667500"/>
        </p:xfrm>
        <a:graphic>
          <a:graphicData uri="http://schemas.openxmlformats.org/drawingml/2006/table">
            <a:tbl>
              <a:tblPr/>
              <a:tblGrid>
                <a:gridCol w="939835"/>
                <a:gridCol w="2622756"/>
                <a:gridCol w="2523760"/>
                <a:gridCol w="2657840"/>
                <a:gridCol w="3030252"/>
                <a:gridCol w="2573257"/>
                <a:gridCol w="2746500"/>
              </a:tblGrid>
              <a:tr h="2095869">
                <a:tc>
                  <a:txBody>
                    <a:bodyPr anchor="t" rtlCol="false"/>
                    <a:lstStyle/>
                    <a:p>
                      <a:pPr algn="ctr">
                        <a:lnSpc>
                          <a:spcPts val="2659"/>
                        </a:lnSpc>
                        <a:defRPr/>
                      </a:pPr>
                      <a:r>
                        <a:rPr lang="en-US" sz="1899" b="true">
                          <a:solidFill>
                            <a:srgbClr val="FFFFFF"/>
                          </a:solidFill>
                          <a:latin typeface="Canva Sans Bold"/>
                          <a:ea typeface="Canva Sans Bold"/>
                          <a:cs typeface="Canva Sans Bold"/>
                          <a:sym typeface="Canva Sans Bold"/>
                        </a:rPr>
                        <a:t>3</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Canva Sans"/>
                          <a:ea typeface="Canva Sans"/>
                          <a:cs typeface="Canva Sans"/>
                          <a:sym typeface="Canva Sans"/>
                        </a:rPr>
                        <a:t>Nguyen et al., (2023)</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l">
                        <a:lnSpc>
                          <a:spcPts val="3499"/>
                        </a:lnSpc>
                        <a:defRPr/>
                      </a:pPr>
                      <a:r>
                        <a:rPr lang="en-US" sz="2499">
                          <a:solidFill>
                            <a:srgbClr val="FFFFFF"/>
                          </a:solidFill>
                          <a:latin typeface="Arimo"/>
                          <a:ea typeface="Arimo"/>
                          <a:cs typeface="Arimo"/>
                          <a:sym typeface="Arimo"/>
                        </a:rPr>
                        <a:t>ACM Multimedia</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Canva Sans"/>
                          <a:ea typeface="Canva Sans"/>
                          <a:cs typeface="Canva Sans"/>
                          <a:sym typeface="Canva Sans"/>
                        </a:rPr>
                        <a:t>Real-time TTS using diffusion models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l">
                        <a:lnSpc>
                          <a:spcPts val="2799"/>
                        </a:lnSpc>
                        <a:defRPr/>
                      </a:pPr>
                      <a:r>
                        <a:rPr lang="en-US" sz="1999">
                          <a:solidFill>
                            <a:srgbClr val="FFFFFF"/>
                          </a:solidFill>
                          <a:latin typeface="Arimo"/>
                          <a:ea typeface="Arimo"/>
                          <a:cs typeface="Arimo"/>
                          <a:sym typeface="Arimo"/>
                        </a:rPr>
                        <a:t>Produces natural and expressive speech</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l">
                        <a:lnSpc>
                          <a:spcPts val="3219"/>
                        </a:lnSpc>
                        <a:defRPr/>
                      </a:pPr>
                      <a:r>
                        <a:rPr lang="en-US" sz="2299">
                          <a:solidFill>
                            <a:srgbClr val="FFFFFF"/>
                          </a:solidFill>
                          <a:latin typeface="Arimo"/>
                          <a:ea typeface="Arimo"/>
                          <a:cs typeface="Arimo"/>
                          <a:sym typeface="Arimo"/>
                        </a:rPr>
                        <a:t>Training requires significant compute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l">
                        <a:lnSpc>
                          <a:spcPts val="2939"/>
                        </a:lnSpc>
                        <a:defRPr/>
                      </a:pPr>
                      <a:r>
                        <a:rPr lang="en-US" sz="2099">
                          <a:solidFill>
                            <a:srgbClr val="FFFFFF"/>
                          </a:solidFill>
                          <a:latin typeface="Arimo"/>
                          <a:ea typeface="Arimo"/>
                          <a:cs typeface="Arimo"/>
                          <a:sym typeface="Arimo"/>
                        </a:rPr>
                        <a:t>Needs faster inference for real-time mobile use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828547">
                <a:tc>
                  <a:txBody>
                    <a:bodyPr anchor="t" rtlCol="false"/>
                    <a:lstStyle/>
                    <a:p>
                      <a:pPr algn="ctr">
                        <a:lnSpc>
                          <a:spcPts val="2659"/>
                        </a:lnSpc>
                        <a:defRPr/>
                      </a:pPr>
                      <a:r>
                        <a:rPr lang="en-US" sz="1899">
                          <a:solidFill>
                            <a:srgbClr val="FFFFFF"/>
                          </a:solidFill>
                          <a:latin typeface="Canva Sans"/>
                          <a:ea typeface="Canva Sans"/>
                          <a:cs typeface="Canva Sans"/>
                          <a:sym typeface="Canva Sans"/>
                        </a:rPr>
                        <a:t>4</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Canva Sans"/>
                          <a:ea typeface="Canva Sans"/>
                          <a:cs typeface="Canva Sans"/>
                          <a:sym typeface="Canva Sans"/>
                        </a:rPr>
                        <a:t>Chakraborty &amp; Singh (2023)</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Canva Sans"/>
                          <a:ea typeface="Canva Sans"/>
                          <a:cs typeface="Canva Sans"/>
                          <a:sym typeface="Canva Sans"/>
                        </a:rPr>
                        <a:t>MDPI Electronics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Canva Sans"/>
                          <a:ea typeface="Canva Sans"/>
                          <a:cs typeface="Canva Sans"/>
                          <a:sym typeface="Canva Sans"/>
                        </a:rPr>
                        <a:t>End-to-end OCR-TTS pipeline with self-supervised pretraining</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Canva Sans"/>
                          <a:ea typeface="Canva Sans"/>
                          <a:cs typeface="Canva Sans"/>
                          <a:sym typeface="Canva Sans"/>
                        </a:rPr>
                        <a:t>Reduces need for labeled data; scalable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Canva Sans"/>
                          <a:ea typeface="Canva Sans"/>
                          <a:cs typeface="Canva Sans"/>
                          <a:sym typeface="Canva Sans"/>
                        </a:rPr>
                        <a:t>Performance drop on low-resource languages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Canva Sans"/>
                          <a:ea typeface="Canva Sans"/>
                          <a:cs typeface="Canva Sans"/>
                          <a:sym typeface="Canva Sans"/>
                        </a:rPr>
                        <a:t>Limited multilingual pretraining resources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2743084">
                <a:tc>
                  <a:txBody>
                    <a:bodyPr anchor="t" rtlCol="false"/>
                    <a:lstStyle/>
                    <a:p>
                      <a:pPr algn="ctr">
                        <a:lnSpc>
                          <a:spcPts val="2659"/>
                        </a:lnSpc>
                        <a:defRPr/>
                      </a:pPr>
                      <a:r>
                        <a:rPr lang="en-US" sz="1899">
                          <a:solidFill>
                            <a:srgbClr val="FFFFFF"/>
                          </a:solidFill>
                          <a:latin typeface="Canva Sans"/>
                          <a:ea typeface="Canva Sans"/>
                          <a:cs typeface="Canva Sans"/>
                          <a:sym typeface="Canva Sans"/>
                        </a:rPr>
                        <a:t>5</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Canva Sans"/>
                          <a:ea typeface="Canva Sans"/>
                          <a:cs typeface="Canva Sans"/>
                          <a:sym typeface="Canva Sans"/>
                        </a:rPr>
                        <a:t>Ahmed et al.,</a:t>
                      </a:r>
                      <a:endParaRPr lang="en-US" sz="1100"/>
                    </a:p>
                    <a:p>
                      <a:pPr algn="ctr">
                        <a:lnSpc>
                          <a:spcPts val="2659"/>
                        </a:lnSpc>
                      </a:pPr>
                      <a:r>
                        <a:rPr lang="en-US" sz="1899">
                          <a:solidFill>
                            <a:srgbClr val="FFFFFF"/>
                          </a:solidFill>
                          <a:latin typeface="Canva Sans"/>
                          <a:ea typeface="Canva Sans"/>
                          <a:cs typeface="Canva Sans"/>
                          <a:sym typeface="Canva Sans"/>
                        </a:rPr>
                        <a:t>(2023)</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Canva Sans"/>
                          <a:ea typeface="Canva Sans"/>
                          <a:cs typeface="Canva Sans"/>
                          <a:sym typeface="Canva Sans"/>
                        </a:rPr>
                        <a:t>Wiley -Expert Systemss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Canva Sans"/>
                          <a:ea typeface="Canva Sans"/>
                          <a:cs typeface="Canva Sans"/>
                          <a:sym typeface="Canva Sans"/>
                        </a:rPr>
                        <a:t>Context-aware PDF reader with AI-based voice personalization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Canva Sans"/>
                          <a:ea typeface="Canva Sans"/>
                          <a:cs typeface="Canva Sans"/>
                          <a:sym typeface="Canva Sans"/>
                        </a:rPr>
                        <a:t>Persona;ized and dynamic audio output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Canva Sans"/>
                          <a:ea typeface="Canva Sans"/>
                          <a:cs typeface="Canva Sans"/>
                          <a:sym typeface="Canva Sans"/>
                        </a:rPr>
                        <a:t>High latency on older devices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Canva Sans"/>
                          <a:ea typeface="Canva Sans"/>
                          <a:cs typeface="Canva Sans"/>
                          <a:sym typeface="Canva Sans"/>
                        </a:rPr>
                        <a:t>Optimization needed for real-time personalization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grpSp>
        <p:nvGrpSpPr>
          <p:cNvPr name="Group 4" id="4"/>
          <p:cNvGrpSpPr/>
          <p:nvPr/>
        </p:nvGrpSpPr>
        <p:grpSpPr>
          <a:xfrm rot="0">
            <a:off x="0" y="2167657"/>
            <a:ext cx="6756463" cy="8119301"/>
            <a:chOff x="0" y="0"/>
            <a:chExt cx="9008618" cy="10825734"/>
          </a:xfrm>
        </p:grpSpPr>
        <p:sp>
          <p:nvSpPr>
            <p:cNvPr name="Freeform 5" id="5"/>
            <p:cNvSpPr/>
            <p:nvPr/>
          </p:nvSpPr>
          <p:spPr>
            <a:xfrm flipH="false" flipV="false" rot="0">
              <a:off x="0" y="0"/>
              <a:ext cx="9008618" cy="10825734"/>
            </a:xfrm>
            <a:custGeom>
              <a:avLst/>
              <a:gdLst/>
              <a:ahLst/>
              <a:cxnLst/>
              <a:rect r="r" b="b" t="t" l="l"/>
              <a:pathLst>
                <a:path h="10825734" w="9008618">
                  <a:moveTo>
                    <a:pt x="0" y="0"/>
                  </a:moveTo>
                  <a:lnTo>
                    <a:pt x="9008618" y="0"/>
                  </a:lnTo>
                  <a:lnTo>
                    <a:pt x="9008618" y="10825734"/>
                  </a:lnTo>
                  <a:lnTo>
                    <a:pt x="0" y="10825734"/>
                  </a:lnTo>
                  <a:lnTo>
                    <a:pt x="0" y="0"/>
                  </a:lnTo>
                  <a:close/>
                </a:path>
              </a:pathLst>
            </a:custGeom>
            <a:blipFill>
              <a:blip r:embed="rId3"/>
              <a:stretch>
                <a:fillRect l="-34" t="0" r="-34" b="0"/>
              </a:stretch>
            </a:blipFill>
          </p:spPr>
        </p:sp>
      </p:grpSp>
      <p:sp>
        <p:nvSpPr>
          <p:cNvPr name="TextBox 6" id="6"/>
          <p:cNvSpPr txBox="true"/>
          <p:nvPr/>
        </p:nvSpPr>
        <p:spPr>
          <a:xfrm rot="0">
            <a:off x="5271254" y="-34446"/>
            <a:ext cx="13065125" cy="1957705"/>
          </a:xfrm>
          <a:prstGeom prst="rect">
            <a:avLst/>
          </a:prstGeom>
        </p:spPr>
        <p:txBody>
          <a:bodyPr anchor="t" rtlCol="false" tIns="0" lIns="0" bIns="0" rIns="0">
            <a:spAutoFit/>
          </a:bodyPr>
          <a:lstStyle/>
          <a:p>
            <a:pPr algn="l">
              <a:lnSpc>
                <a:spcPts val="11040"/>
              </a:lnSpc>
            </a:pPr>
            <a:r>
              <a:rPr lang="en-US" sz="9200" spc="-969">
                <a:solidFill>
                  <a:srgbClr val="FFFFFF"/>
                </a:solidFill>
                <a:latin typeface="Arial"/>
                <a:ea typeface="Arial"/>
                <a:cs typeface="Arial"/>
                <a:sym typeface="Arial"/>
              </a:rPr>
              <a:t>PROBLEM STATEMENT</a:t>
            </a:r>
          </a:p>
        </p:txBody>
      </p:sp>
      <p:sp>
        <p:nvSpPr>
          <p:cNvPr name="TextBox 7" id="7"/>
          <p:cNvSpPr txBox="true"/>
          <p:nvPr/>
        </p:nvSpPr>
        <p:spPr>
          <a:xfrm rot="0">
            <a:off x="5271254" y="2274782"/>
            <a:ext cx="12550775" cy="3748842"/>
          </a:xfrm>
          <a:prstGeom prst="rect">
            <a:avLst/>
          </a:prstGeom>
        </p:spPr>
        <p:txBody>
          <a:bodyPr anchor="t" rtlCol="false" tIns="0" lIns="0" bIns="0" rIns="0">
            <a:spAutoFit/>
          </a:bodyPr>
          <a:lstStyle/>
          <a:p>
            <a:pPr algn="l">
              <a:lnSpc>
                <a:spcPts val="5536"/>
              </a:lnSpc>
            </a:pPr>
            <a:r>
              <a:rPr lang="en-US" sz="3399" spc="76">
                <a:solidFill>
                  <a:srgbClr val="FFFFFF"/>
                </a:solidFill>
                <a:latin typeface="TT Drugs"/>
                <a:ea typeface="TT Drugs"/>
                <a:cs typeface="TT Drugs"/>
                <a:sym typeface="TT Drugs"/>
              </a:rPr>
              <a:t>Many individuals, especially those with visual impairments or reading difficulties, struggle to access and consume information from PDFs. Existing solutions for text-to-speech are often limited in customization, making it difficult to tailor the experience to individual preferences.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467485"/>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sp>
        <p:nvSpPr>
          <p:cNvPr name="TextBox 4" id="4"/>
          <p:cNvSpPr txBox="true"/>
          <p:nvPr/>
        </p:nvSpPr>
        <p:spPr>
          <a:xfrm rot="0">
            <a:off x="7086526" y="462549"/>
            <a:ext cx="4114949" cy="1358901"/>
          </a:xfrm>
          <a:prstGeom prst="rect">
            <a:avLst/>
          </a:prstGeom>
        </p:spPr>
        <p:txBody>
          <a:bodyPr anchor="t" rtlCol="false" tIns="0" lIns="0" bIns="0" rIns="0">
            <a:spAutoFit/>
          </a:bodyPr>
          <a:lstStyle/>
          <a:p>
            <a:pPr algn="ctr">
              <a:lnSpc>
                <a:spcPts val="9099"/>
              </a:lnSpc>
            </a:pPr>
            <a:r>
              <a:rPr lang="en-US" sz="6498" b="true">
                <a:solidFill>
                  <a:srgbClr val="FFFFFF"/>
                </a:solidFill>
                <a:latin typeface="TT Drugs Bold"/>
                <a:ea typeface="TT Drugs Bold"/>
                <a:cs typeface="TT Drugs Bold"/>
                <a:sym typeface="TT Drugs Bold"/>
              </a:rPr>
              <a:t>Algorithm</a:t>
            </a:r>
          </a:p>
        </p:txBody>
      </p:sp>
      <p:sp>
        <p:nvSpPr>
          <p:cNvPr name="TextBox 5" id="5"/>
          <p:cNvSpPr txBox="true"/>
          <p:nvPr/>
        </p:nvSpPr>
        <p:spPr>
          <a:xfrm rot="0">
            <a:off x="1958786" y="2001520"/>
            <a:ext cx="11850588" cy="8285480"/>
          </a:xfrm>
          <a:prstGeom prst="rect">
            <a:avLst/>
          </a:prstGeom>
        </p:spPr>
        <p:txBody>
          <a:bodyPr anchor="t" rtlCol="false" tIns="0" lIns="0" bIns="0" rIns="0">
            <a:spAutoFit/>
          </a:bodyPr>
          <a:lstStyle/>
          <a:p>
            <a:pPr algn="l">
              <a:lnSpc>
                <a:spcPts val="3780"/>
              </a:lnSpc>
            </a:pPr>
            <a:r>
              <a:rPr lang="en-US" sz="2700">
                <a:solidFill>
                  <a:srgbClr val="FFFFFF"/>
                </a:solidFill>
                <a:latin typeface="TT Drugs"/>
                <a:ea typeface="TT Drugs"/>
                <a:cs typeface="TT Drugs"/>
                <a:sym typeface="TT Drugs"/>
              </a:rPr>
              <a:t>Step 1: Upload PDF</a:t>
            </a:r>
          </a:p>
          <a:p>
            <a:pPr algn="l" marL="737236" indent="-184309" lvl="3">
              <a:lnSpc>
                <a:spcPts val="3780"/>
              </a:lnSpc>
              <a:buFont typeface="Arial"/>
              <a:buChar char="￭"/>
            </a:pPr>
            <a:r>
              <a:rPr lang="en-US" sz="2700">
                <a:solidFill>
                  <a:srgbClr val="FFFFFF"/>
                </a:solidFill>
                <a:latin typeface="TT Drugs"/>
                <a:ea typeface="TT Drugs"/>
                <a:cs typeface="TT Drugs"/>
                <a:sym typeface="TT Drugs"/>
              </a:rPr>
              <a:t>React form with &lt;input type="file" accept="application/pdf" /&gt;</a:t>
            </a:r>
          </a:p>
          <a:p>
            <a:pPr algn="l" marL="737236" indent="-184309" lvl="3">
              <a:lnSpc>
                <a:spcPts val="3780"/>
              </a:lnSpc>
              <a:buFont typeface="Arial"/>
              <a:buChar char="￭"/>
            </a:pPr>
            <a:r>
              <a:rPr lang="en-US" sz="2700">
                <a:solidFill>
                  <a:srgbClr val="FFFFFF"/>
                </a:solidFill>
                <a:latin typeface="TT Drugs"/>
                <a:ea typeface="TT Drugs"/>
                <a:cs typeface="TT Drugs"/>
                <a:sym typeface="TT Drugs"/>
              </a:rPr>
              <a:t>On submit, send file using FormData via POST request to /api/upload</a:t>
            </a:r>
          </a:p>
          <a:p>
            <a:pPr algn="l" marL="737236" indent="-184309" lvl="3">
              <a:lnSpc>
                <a:spcPts val="3780"/>
              </a:lnSpc>
            </a:pPr>
            <a:r>
              <a:rPr lang="en-US" sz="2700">
                <a:solidFill>
                  <a:srgbClr val="FFFFFF"/>
                </a:solidFill>
                <a:latin typeface="TT Drugs"/>
                <a:ea typeface="TT Drugs"/>
                <a:cs typeface="TT Drugs"/>
                <a:sym typeface="TT Drugs"/>
              </a:rPr>
              <a:t>.</a:t>
            </a:r>
          </a:p>
          <a:p>
            <a:pPr algn="l" marL="737236" indent="-184309" lvl="3">
              <a:lnSpc>
                <a:spcPts val="3780"/>
              </a:lnSpc>
            </a:pPr>
            <a:r>
              <a:rPr lang="en-US" sz="2700">
                <a:solidFill>
                  <a:srgbClr val="FFFFFF"/>
                </a:solidFill>
                <a:latin typeface="TT Drugs"/>
                <a:ea typeface="TT Drugs"/>
                <a:cs typeface="TT Drugs"/>
                <a:sym typeface="TT Drugs"/>
              </a:rPr>
              <a:t>Step 2: Extract Text from PDF</a:t>
            </a:r>
          </a:p>
          <a:p>
            <a:pPr algn="l" marL="737236" indent="-184309" lvl="3">
              <a:lnSpc>
                <a:spcPts val="3780"/>
              </a:lnSpc>
              <a:buFont typeface="Arial"/>
              <a:buChar char="￭"/>
            </a:pPr>
            <a:r>
              <a:rPr lang="en-US" sz="2700">
                <a:solidFill>
                  <a:srgbClr val="FFFFFF"/>
                </a:solidFill>
                <a:latin typeface="TT Drugs"/>
                <a:ea typeface="TT Drugs"/>
                <a:cs typeface="TT Drugs"/>
                <a:sym typeface="TT Drugs"/>
              </a:rPr>
              <a:t>Use pdf-parse in Node.js</a:t>
            </a:r>
          </a:p>
          <a:p>
            <a:pPr algn="l" marL="737236" indent="-184309" lvl="3">
              <a:lnSpc>
                <a:spcPts val="3780"/>
              </a:lnSpc>
            </a:pPr>
          </a:p>
          <a:p>
            <a:pPr algn="l" marL="737236" indent="-184309" lvl="3">
              <a:lnSpc>
                <a:spcPts val="3780"/>
              </a:lnSpc>
            </a:pPr>
            <a:r>
              <a:rPr lang="en-US" sz="2700">
                <a:solidFill>
                  <a:srgbClr val="FFFFFF"/>
                </a:solidFill>
                <a:latin typeface="TT Drugs"/>
                <a:ea typeface="TT Drugs"/>
                <a:cs typeface="TT Drugs"/>
                <a:sym typeface="TT Drugs"/>
              </a:rPr>
              <a:t>Step 3: Convert Text to Speech</a:t>
            </a:r>
          </a:p>
          <a:p>
            <a:pPr algn="l" marL="737236" indent="-184309" lvl="3">
              <a:lnSpc>
                <a:spcPts val="3780"/>
              </a:lnSpc>
              <a:buFont typeface="Arial"/>
              <a:buChar char="￭"/>
            </a:pPr>
            <a:r>
              <a:rPr lang="en-US" sz="2700">
                <a:solidFill>
                  <a:srgbClr val="FFFFFF"/>
                </a:solidFill>
                <a:latin typeface="TT Drugs"/>
                <a:ea typeface="TT Drugs"/>
                <a:cs typeface="TT Drugs"/>
                <a:sym typeface="TT Drugs"/>
              </a:rPr>
              <a:t>Use a TTS API. Example Google Cloud TTS</a:t>
            </a:r>
          </a:p>
          <a:p>
            <a:pPr algn="l" marL="737236" indent="-184309" lvl="3">
              <a:lnSpc>
                <a:spcPts val="3780"/>
              </a:lnSpc>
              <a:buFont typeface="Arial"/>
              <a:buChar char="￭"/>
            </a:pPr>
            <a:r>
              <a:rPr lang="en-US" sz="2700">
                <a:solidFill>
                  <a:srgbClr val="FFFFFF"/>
                </a:solidFill>
                <a:latin typeface="TT Drugs"/>
                <a:ea typeface="TT Drugs"/>
                <a:cs typeface="TT Drugs"/>
                <a:sym typeface="TT Drugs"/>
              </a:rPr>
              <a:t>Save audio file locally or upload to cloud storage.</a:t>
            </a:r>
          </a:p>
          <a:p>
            <a:pPr algn="l" marL="737236" indent="-184309" lvl="3">
              <a:lnSpc>
                <a:spcPts val="3780"/>
              </a:lnSpc>
            </a:pPr>
          </a:p>
          <a:p>
            <a:pPr algn="l" marL="737236" indent="-184309" lvl="3">
              <a:lnSpc>
                <a:spcPts val="3780"/>
              </a:lnSpc>
            </a:pPr>
            <a:r>
              <a:rPr lang="en-US" sz="2700">
                <a:solidFill>
                  <a:srgbClr val="FFFFFF"/>
                </a:solidFill>
                <a:latin typeface="TT Drugs"/>
                <a:ea typeface="TT Drugs"/>
                <a:cs typeface="TT Drugs"/>
                <a:sym typeface="TT Drugs"/>
              </a:rPr>
              <a:t>Step 4: Serve Audio File</a:t>
            </a:r>
          </a:p>
          <a:p>
            <a:pPr algn="l" marL="737236" indent="-184309" lvl="3">
              <a:lnSpc>
                <a:spcPts val="3780"/>
              </a:lnSpc>
              <a:buFont typeface="Arial"/>
              <a:buChar char="￭"/>
            </a:pPr>
            <a:r>
              <a:rPr lang="en-US" sz="2700">
                <a:solidFill>
                  <a:srgbClr val="FFFFFF"/>
                </a:solidFill>
                <a:latin typeface="TT Drugs"/>
                <a:ea typeface="TT Drugs"/>
                <a:cs typeface="TT Drugs"/>
                <a:sym typeface="TT Drugs"/>
              </a:rPr>
              <a:t>Save the audio file (e.g., output.mp3) and serve it via a static route.</a:t>
            </a:r>
          </a:p>
          <a:p>
            <a:pPr algn="l" marL="737236" indent="-184309" lvl="3">
              <a:lnSpc>
                <a:spcPts val="3780"/>
              </a:lnSpc>
              <a:buFont typeface="Arial"/>
              <a:buChar char="￭"/>
            </a:pPr>
            <a:r>
              <a:rPr lang="en-US" sz="2700">
                <a:solidFill>
                  <a:srgbClr val="FFFFFF"/>
                </a:solidFill>
                <a:latin typeface="TT Drugs"/>
                <a:ea typeface="TT Drugs"/>
                <a:cs typeface="TT Drugs"/>
                <a:sym typeface="TT Drugs"/>
              </a:rPr>
              <a:t>Return the URL of the audio file to the frontend.</a:t>
            </a:r>
          </a:p>
          <a:p>
            <a:pPr algn="l" marL="737236" indent="-184309" lvl="3">
              <a:lnSpc>
                <a:spcPts val="3780"/>
              </a:lnSpc>
            </a:pPr>
          </a:p>
          <a:p>
            <a:pPr algn="l" marL="737236" indent="-184309" lvl="3">
              <a:lnSpc>
                <a:spcPts val="3780"/>
              </a:lnSpc>
            </a:pPr>
            <a:r>
              <a:rPr lang="en-US" sz="2700">
                <a:solidFill>
                  <a:srgbClr val="FFFFFF"/>
                </a:solidFill>
                <a:latin typeface="TT Drugs"/>
                <a:ea typeface="TT Drugs"/>
                <a:cs typeface="TT Drugs"/>
                <a:sym typeface="TT Drugs"/>
              </a:rPr>
              <a:t>Step 5: Play Audio in React</a:t>
            </a:r>
          </a:p>
          <a:p>
            <a:pPr algn="l" marL="737236" indent="-184309" lvl="3">
              <a:lnSpc>
                <a:spcPts val="4759"/>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grpSp>
        <p:nvGrpSpPr>
          <p:cNvPr name="Group 4" id="4"/>
          <p:cNvGrpSpPr/>
          <p:nvPr/>
        </p:nvGrpSpPr>
        <p:grpSpPr>
          <a:xfrm rot="0">
            <a:off x="700" y="5609477"/>
            <a:ext cx="6264402" cy="4677537"/>
            <a:chOff x="0" y="0"/>
            <a:chExt cx="8352536" cy="6236716"/>
          </a:xfrm>
        </p:grpSpPr>
        <p:sp>
          <p:nvSpPr>
            <p:cNvPr name="Freeform 5" id="5"/>
            <p:cNvSpPr/>
            <p:nvPr/>
          </p:nvSpPr>
          <p:spPr>
            <a:xfrm flipH="false" flipV="false" rot="0">
              <a:off x="0" y="0"/>
              <a:ext cx="8352536" cy="6236716"/>
            </a:xfrm>
            <a:custGeom>
              <a:avLst/>
              <a:gdLst/>
              <a:ahLst/>
              <a:cxnLst/>
              <a:rect r="r" b="b" t="t" l="l"/>
              <a:pathLst>
                <a:path h="6236716" w="8352536">
                  <a:moveTo>
                    <a:pt x="0" y="0"/>
                  </a:moveTo>
                  <a:lnTo>
                    <a:pt x="8352536" y="0"/>
                  </a:lnTo>
                  <a:lnTo>
                    <a:pt x="8352536" y="6236716"/>
                  </a:lnTo>
                  <a:lnTo>
                    <a:pt x="0" y="6236716"/>
                  </a:lnTo>
                  <a:lnTo>
                    <a:pt x="0" y="0"/>
                  </a:lnTo>
                  <a:close/>
                </a:path>
              </a:pathLst>
            </a:custGeom>
            <a:blipFill>
              <a:blip r:embed="rId3"/>
              <a:stretch>
                <a:fillRect l="0" t="-75" r="0" b="-75"/>
              </a:stretch>
            </a:blipFill>
          </p:spPr>
        </p:sp>
      </p:grpSp>
      <p:sp>
        <p:nvSpPr>
          <p:cNvPr name="TextBox 6" id="6"/>
          <p:cNvSpPr txBox="true"/>
          <p:nvPr/>
        </p:nvSpPr>
        <p:spPr>
          <a:xfrm rot="0">
            <a:off x="6265114" y="-117176"/>
            <a:ext cx="16306237" cy="1943100"/>
          </a:xfrm>
          <a:prstGeom prst="rect">
            <a:avLst/>
          </a:prstGeom>
        </p:spPr>
        <p:txBody>
          <a:bodyPr anchor="t" rtlCol="false" tIns="0" lIns="0" bIns="0" rIns="0">
            <a:spAutoFit/>
          </a:bodyPr>
          <a:lstStyle/>
          <a:p>
            <a:pPr algn="l">
              <a:lnSpc>
                <a:spcPts val="11040"/>
              </a:lnSpc>
            </a:pPr>
            <a:r>
              <a:rPr lang="en-US" sz="9200" spc="-386">
                <a:solidFill>
                  <a:srgbClr val="FFFFFF"/>
                </a:solidFill>
                <a:latin typeface="Arial"/>
                <a:ea typeface="Arial"/>
                <a:cs typeface="Arial"/>
                <a:sym typeface="Arial"/>
              </a:rPr>
              <a:t>OBJECTIVES</a:t>
            </a:r>
          </a:p>
        </p:txBody>
      </p:sp>
      <p:sp>
        <p:nvSpPr>
          <p:cNvPr name="TextBox 7" id="7"/>
          <p:cNvSpPr txBox="true"/>
          <p:nvPr/>
        </p:nvSpPr>
        <p:spPr>
          <a:xfrm rot="0">
            <a:off x="1323644" y="2272202"/>
            <a:ext cx="14418232" cy="4528820"/>
          </a:xfrm>
          <a:prstGeom prst="rect">
            <a:avLst/>
          </a:prstGeom>
        </p:spPr>
        <p:txBody>
          <a:bodyPr anchor="t" rtlCol="false" tIns="0" lIns="0" bIns="0" rIns="0">
            <a:spAutoFit/>
          </a:bodyPr>
          <a:lstStyle/>
          <a:p>
            <a:pPr algn="l">
              <a:lnSpc>
                <a:spcPts val="4480"/>
              </a:lnSpc>
            </a:pPr>
            <a:r>
              <a:rPr lang="en-US" sz="3200" b="true">
                <a:solidFill>
                  <a:srgbClr val="FFFFFF"/>
                </a:solidFill>
                <a:latin typeface="TT Drugs Bold"/>
                <a:ea typeface="TT Drugs Bold"/>
                <a:cs typeface="TT Drugs Bold"/>
                <a:sym typeface="TT Drugs Bold"/>
              </a:rPr>
              <a:t>1.</a:t>
            </a:r>
            <a:r>
              <a:rPr lang="en-US" sz="3200">
                <a:solidFill>
                  <a:srgbClr val="FFFFFF"/>
                </a:solidFill>
                <a:latin typeface="TT Drugs"/>
                <a:ea typeface="TT Drugs"/>
                <a:cs typeface="TT Drugs"/>
                <a:sym typeface="TT Drugs"/>
              </a:rPr>
              <a:t>If it needed langauge can be chaged into:</a:t>
            </a:r>
          </a:p>
          <a:p>
            <a:pPr algn="l">
              <a:lnSpc>
                <a:spcPts val="4480"/>
              </a:lnSpc>
            </a:pPr>
            <a:r>
              <a:rPr lang="en-US" sz="3200">
                <a:solidFill>
                  <a:srgbClr val="FFFFFF"/>
                </a:solidFill>
                <a:latin typeface="TT Drugs"/>
                <a:ea typeface="TT Drugs"/>
                <a:cs typeface="TT Drugs"/>
                <a:sym typeface="TT Drugs"/>
              </a:rPr>
              <a:t>                                                                                                 1.English</a:t>
            </a:r>
          </a:p>
          <a:p>
            <a:pPr algn="l">
              <a:lnSpc>
                <a:spcPts val="4480"/>
              </a:lnSpc>
            </a:pPr>
            <a:r>
              <a:rPr lang="en-US" sz="3200">
                <a:solidFill>
                  <a:srgbClr val="FFFFFF"/>
                </a:solidFill>
                <a:latin typeface="TT Drugs"/>
                <a:ea typeface="TT Drugs"/>
                <a:cs typeface="TT Drugs"/>
                <a:sym typeface="TT Drugs"/>
              </a:rPr>
              <a:t>                                                                                                 2.Spanish</a:t>
            </a:r>
          </a:p>
          <a:p>
            <a:pPr algn="l">
              <a:lnSpc>
                <a:spcPts val="4480"/>
              </a:lnSpc>
            </a:pPr>
            <a:r>
              <a:rPr lang="en-US" sz="3200">
                <a:solidFill>
                  <a:srgbClr val="FFFFFF"/>
                </a:solidFill>
                <a:latin typeface="TT Drugs"/>
                <a:ea typeface="TT Drugs"/>
                <a:cs typeface="TT Drugs"/>
                <a:sym typeface="TT Drugs"/>
              </a:rPr>
              <a:t>                                                                                                 3.French</a:t>
            </a:r>
          </a:p>
          <a:p>
            <a:pPr algn="l">
              <a:lnSpc>
                <a:spcPts val="4480"/>
              </a:lnSpc>
            </a:pPr>
            <a:r>
              <a:rPr lang="en-US" sz="3200">
                <a:solidFill>
                  <a:srgbClr val="FFFFFF"/>
                </a:solidFill>
                <a:latin typeface="TT Drugs"/>
                <a:ea typeface="TT Drugs"/>
                <a:cs typeface="TT Drugs"/>
                <a:sym typeface="TT Drugs"/>
              </a:rPr>
              <a:t>                                                                                                 4.Italian</a:t>
            </a:r>
          </a:p>
          <a:p>
            <a:pPr algn="l">
              <a:lnSpc>
                <a:spcPts val="4480"/>
              </a:lnSpc>
            </a:pPr>
            <a:r>
              <a:rPr lang="en-US" sz="3200">
                <a:solidFill>
                  <a:srgbClr val="FFFFFF"/>
                </a:solidFill>
                <a:latin typeface="TT Drugs"/>
                <a:ea typeface="TT Drugs"/>
                <a:cs typeface="TT Drugs"/>
                <a:sym typeface="TT Drugs"/>
              </a:rPr>
              <a:t>2.We can save the audio if needed.            </a:t>
            </a:r>
          </a:p>
          <a:p>
            <a:pPr algn="l">
              <a:lnSpc>
                <a:spcPts val="4480"/>
              </a:lnSpc>
            </a:pPr>
            <a:r>
              <a:rPr lang="en-US" sz="3200">
                <a:solidFill>
                  <a:srgbClr val="FFFFFF"/>
                </a:solidFill>
                <a:latin typeface="TT Drugs"/>
                <a:ea typeface="TT Drugs"/>
                <a:cs typeface="TT Drugs"/>
                <a:sym typeface="TT Drugs"/>
              </a:rPr>
              <a:t> 3.The audio playback speed can be changed  as low speed or high speed like 2x ,1.5x..</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sp>
        <p:nvSpPr>
          <p:cNvPr name="TextBox 4" id="4"/>
          <p:cNvSpPr txBox="true"/>
          <p:nvPr/>
        </p:nvSpPr>
        <p:spPr>
          <a:xfrm rot="0">
            <a:off x="1667420" y="-38401"/>
            <a:ext cx="16306237" cy="2660364"/>
          </a:xfrm>
          <a:prstGeom prst="rect">
            <a:avLst/>
          </a:prstGeom>
        </p:spPr>
        <p:txBody>
          <a:bodyPr anchor="t" rtlCol="false" tIns="0" lIns="0" bIns="0" rIns="0">
            <a:spAutoFit/>
          </a:bodyPr>
          <a:lstStyle/>
          <a:p>
            <a:pPr algn="l">
              <a:lnSpc>
                <a:spcPts val="10920"/>
              </a:lnSpc>
            </a:pPr>
            <a:r>
              <a:rPr lang="en-US" b="true" sz="9100" i="true" spc="-10">
                <a:solidFill>
                  <a:srgbClr val="FFFFFF"/>
                </a:solidFill>
                <a:latin typeface="Arial Bold Italics"/>
                <a:ea typeface="Arial Bold Italics"/>
                <a:cs typeface="Arial Bold Italics"/>
                <a:sym typeface="Arial Bold Italics"/>
              </a:rPr>
              <a:t>MODULES DESCRIPTION</a:t>
            </a:r>
          </a:p>
        </p:txBody>
      </p:sp>
      <p:sp>
        <p:nvSpPr>
          <p:cNvPr name="TextBox 5" id="5"/>
          <p:cNvSpPr txBox="true"/>
          <p:nvPr/>
        </p:nvSpPr>
        <p:spPr>
          <a:xfrm rot="0">
            <a:off x="1667420" y="2053942"/>
            <a:ext cx="15327630" cy="5744907"/>
          </a:xfrm>
          <a:prstGeom prst="rect">
            <a:avLst/>
          </a:prstGeom>
        </p:spPr>
        <p:txBody>
          <a:bodyPr anchor="t" rtlCol="false" tIns="0" lIns="0" bIns="0" rIns="0">
            <a:spAutoFit/>
          </a:bodyPr>
          <a:lstStyle/>
          <a:p>
            <a:pPr algn="l" marL="914718" indent="-228680" lvl="3">
              <a:lnSpc>
                <a:spcPts val="6934"/>
              </a:lnSpc>
              <a:buFont typeface="Arial"/>
              <a:buChar char="￭"/>
            </a:pPr>
            <a:r>
              <a:rPr lang="en-US" sz="3350" spc="122">
                <a:solidFill>
                  <a:srgbClr val="FFFFFF"/>
                </a:solidFill>
                <a:latin typeface="TT Drugs"/>
                <a:ea typeface="TT Drugs"/>
                <a:cs typeface="TT Drugs"/>
                <a:sym typeface="TT Drugs"/>
              </a:rPr>
              <a:t>PDF Upload – Upload and extract text from PDFs. Text-to-Speech – Convert text to speech using AI.</a:t>
            </a:r>
          </a:p>
          <a:p>
            <a:pPr algn="l" marL="914718" indent="-228680" lvl="3">
              <a:lnSpc>
                <a:spcPts val="6934"/>
              </a:lnSpc>
              <a:buFont typeface="Arial"/>
              <a:buChar char="￭"/>
            </a:pPr>
            <a:r>
              <a:rPr lang="en-US" sz="3350" spc="138">
                <a:solidFill>
                  <a:srgbClr val="FFFFFF"/>
                </a:solidFill>
                <a:latin typeface="TT Drugs"/>
                <a:ea typeface="TT Drugs"/>
                <a:cs typeface="TT Drugs"/>
                <a:sym typeface="TT Drugs"/>
              </a:rPr>
              <a:t>Audio Customization – Adjust voice, pitch, and speed. Playback – Stream converted audio with controls.</a:t>
            </a:r>
          </a:p>
          <a:p>
            <a:pPr algn="l" marL="914718" indent="-228680" lvl="3">
              <a:lnSpc>
                <a:spcPts val="6934"/>
              </a:lnSpc>
              <a:buFont typeface="Arial"/>
              <a:buChar char="￭"/>
            </a:pPr>
            <a:r>
              <a:rPr lang="en-US" sz="3350" spc="86">
                <a:solidFill>
                  <a:srgbClr val="FFFFFF"/>
                </a:solidFill>
                <a:latin typeface="TT Drugs"/>
                <a:ea typeface="TT Drugs"/>
                <a:cs typeface="TT Drugs"/>
                <a:sym typeface="TT Drugs"/>
              </a:rPr>
              <a:t>User Preferences – Save settings for future use. Database – Store user data and PDFs.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sp>
        <p:nvSpPr>
          <p:cNvPr name="TextBox 4" id="4"/>
          <p:cNvSpPr txBox="true"/>
          <p:nvPr/>
        </p:nvSpPr>
        <p:spPr>
          <a:xfrm rot="0">
            <a:off x="1611765" y="1952955"/>
            <a:ext cx="15647535" cy="5465541"/>
          </a:xfrm>
          <a:prstGeom prst="rect">
            <a:avLst/>
          </a:prstGeom>
        </p:spPr>
        <p:txBody>
          <a:bodyPr anchor="t" rtlCol="false" tIns="0" lIns="0" bIns="0" rIns="0">
            <a:spAutoFit/>
          </a:bodyPr>
          <a:lstStyle/>
          <a:p>
            <a:pPr algn="l" marL="974970" indent="-243742" lvl="3">
              <a:lnSpc>
                <a:spcPts val="7748"/>
              </a:lnSpc>
              <a:buAutoNum type="arabicPeriod" startAt="1"/>
            </a:pPr>
            <a:r>
              <a:rPr lang="en-US" sz="3570" spc="-123">
                <a:solidFill>
                  <a:srgbClr val="FFFFFF"/>
                </a:solidFill>
                <a:latin typeface="TT Drugs"/>
                <a:ea typeface="TT Drugs"/>
                <a:cs typeface="TT Drugs"/>
                <a:sym typeface="TT Drugs"/>
              </a:rPr>
              <a:t>User Interface: Upload PDF, adjust settings.</a:t>
            </a:r>
          </a:p>
          <a:p>
            <a:pPr algn="l" marL="974970" indent="-243742" lvl="3">
              <a:lnSpc>
                <a:spcPts val="7748"/>
              </a:lnSpc>
              <a:buAutoNum type="arabicPeriod" startAt="1"/>
            </a:pPr>
            <a:r>
              <a:rPr lang="en-US" sz="3570" spc="-123">
                <a:solidFill>
                  <a:srgbClr val="FFFFFF"/>
                </a:solidFill>
                <a:latin typeface="TT Drugs"/>
                <a:ea typeface="TT Drugs"/>
                <a:cs typeface="TT Drugs"/>
                <a:sym typeface="TT Drugs"/>
              </a:rPr>
              <a:t>Backend: Extract text, convert to speech.</a:t>
            </a:r>
          </a:p>
          <a:p>
            <a:pPr algn="l" marL="974970" indent="-243742" lvl="3">
              <a:lnSpc>
                <a:spcPts val="7748"/>
              </a:lnSpc>
              <a:buAutoNum type="arabicPeriod" startAt="1"/>
            </a:pPr>
            <a:r>
              <a:rPr lang="en-US" sz="3570" spc="-123">
                <a:solidFill>
                  <a:srgbClr val="FFFFFF"/>
                </a:solidFill>
                <a:latin typeface="TT Drugs"/>
                <a:ea typeface="TT Drugs"/>
                <a:cs typeface="TT Drugs"/>
                <a:sym typeface="TT Drugs"/>
              </a:rPr>
              <a:t> Customization: Adjust voice, pitch, speed. </a:t>
            </a:r>
          </a:p>
          <a:p>
            <a:pPr algn="l" marL="974970" indent="-243742" lvl="3">
              <a:lnSpc>
                <a:spcPts val="7748"/>
              </a:lnSpc>
              <a:buAutoNum type="arabicPeriod" startAt="1"/>
            </a:pPr>
            <a:r>
              <a:rPr lang="en-US" sz="3570" spc="-1">
                <a:solidFill>
                  <a:srgbClr val="FFFFFF"/>
                </a:solidFill>
                <a:latin typeface="TT Drugs"/>
                <a:ea typeface="TT Drugs"/>
                <a:cs typeface="TT Drugs"/>
                <a:sym typeface="TT Drugs"/>
              </a:rPr>
              <a:t>Playback: Stream audio with controls.</a:t>
            </a:r>
          </a:p>
          <a:p>
            <a:pPr algn="l" marL="974970" indent="-243742" lvl="3">
              <a:lnSpc>
                <a:spcPts val="7748"/>
              </a:lnSpc>
              <a:buAutoNum type="arabicPeriod" startAt="1"/>
            </a:pPr>
            <a:r>
              <a:rPr lang="en-US" sz="3570" spc="-1">
                <a:solidFill>
                  <a:srgbClr val="FFFFFF"/>
                </a:solidFill>
                <a:latin typeface="TT Drugs"/>
                <a:ea typeface="TT Drugs"/>
                <a:cs typeface="TT Drugs"/>
                <a:sym typeface="TT Drugs"/>
              </a:rPr>
              <a:t>Database: Store user data and preferences.</a:t>
            </a:r>
          </a:p>
        </p:txBody>
      </p:sp>
      <p:sp>
        <p:nvSpPr>
          <p:cNvPr name="TextBox 5" id="5"/>
          <p:cNvSpPr txBox="true"/>
          <p:nvPr/>
        </p:nvSpPr>
        <p:spPr>
          <a:xfrm rot="0">
            <a:off x="4104748" y="192960"/>
            <a:ext cx="9287510" cy="1957705"/>
          </a:xfrm>
          <a:prstGeom prst="rect">
            <a:avLst/>
          </a:prstGeom>
        </p:spPr>
        <p:txBody>
          <a:bodyPr anchor="t" rtlCol="false" tIns="0" lIns="0" bIns="0" rIns="0">
            <a:spAutoFit/>
          </a:bodyPr>
          <a:lstStyle/>
          <a:p>
            <a:pPr algn="l">
              <a:lnSpc>
                <a:spcPts val="11040"/>
              </a:lnSpc>
            </a:pPr>
            <a:r>
              <a:rPr lang="en-US" sz="9200" spc="-765">
                <a:solidFill>
                  <a:srgbClr val="FFFFFF"/>
                </a:solidFill>
                <a:latin typeface="Arial"/>
                <a:ea typeface="Arial"/>
                <a:cs typeface="Arial"/>
                <a:sym typeface="Arial"/>
              </a:rPr>
              <a:t>METHODOLOGY</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80321">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4380085" y="1268003"/>
            <a:ext cx="1471517" cy="1454944"/>
            <a:chOff x="0" y="0"/>
            <a:chExt cx="1962023" cy="1939925"/>
          </a:xfrm>
        </p:grpSpPr>
        <p:sp>
          <p:nvSpPr>
            <p:cNvPr name="Freeform 3" id="3"/>
            <p:cNvSpPr/>
            <p:nvPr/>
          </p:nvSpPr>
          <p:spPr>
            <a:xfrm flipH="false" flipV="false" rot="0">
              <a:off x="0" y="0"/>
              <a:ext cx="1962023" cy="1939925"/>
            </a:xfrm>
            <a:custGeom>
              <a:avLst/>
              <a:gdLst/>
              <a:ahLst/>
              <a:cxnLst/>
              <a:rect r="r" b="b" t="t" l="l"/>
              <a:pathLst>
                <a:path h="1939925" w="1962023">
                  <a:moveTo>
                    <a:pt x="0" y="0"/>
                  </a:moveTo>
                  <a:lnTo>
                    <a:pt x="1962023" y="0"/>
                  </a:lnTo>
                  <a:lnTo>
                    <a:pt x="1962023" y="1939925"/>
                  </a:lnTo>
                  <a:lnTo>
                    <a:pt x="0" y="1939925"/>
                  </a:lnTo>
                  <a:lnTo>
                    <a:pt x="0" y="0"/>
                  </a:lnTo>
                  <a:close/>
                </a:path>
              </a:pathLst>
            </a:custGeom>
            <a:blipFill>
              <a:blip r:embed="rId2">
                <a:alphaModFix amt="29000"/>
              </a:blip>
              <a:stretch>
                <a:fillRect l="0" t="-153" r="0" b="-153"/>
              </a:stretch>
            </a:blipFill>
          </p:spPr>
        </p:sp>
      </p:grpSp>
      <p:grpSp>
        <p:nvGrpSpPr>
          <p:cNvPr name="Group 4" id="4"/>
          <p:cNvGrpSpPr/>
          <p:nvPr/>
        </p:nvGrpSpPr>
        <p:grpSpPr>
          <a:xfrm rot="0">
            <a:off x="6548026" y="2162381"/>
            <a:ext cx="5191983" cy="5962269"/>
            <a:chOff x="0" y="0"/>
            <a:chExt cx="6922643" cy="7949692"/>
          </a:xfrm>
        </p:grpSpPr>
        <p:sp>
          <p:nvSpPr>
            <p:cNvPr name="Freeform 5" id="5"/>
            <p:cNvSpPr/>
            <p:nvPr/>
          </p:nvSpPr>
          <p:spPr>
            <a:xfrm flipH="false" flipV="false" rot="0">
              <a:off x="0" y="0"/>
              <a:ext cx="6922643" cy="7949692"/>
            </a:xfrm>
            <a:custGeom>
              <a:avLst/>
              <a:gdLst/>
              <a:ahLst/>
              <a:cxnLst/>
              <a:rect r="r" b="b" t="t" l="l"/>
              <a:pathLst>
                <a:path h="7949692" w="6922643">
                  <a:moveTo>
                    <a:pt x="0" y="0"/>
                  </a:moveTo>
                  <a:lnTo>
                    <a:pt x="6922643" y="0"/>
                  </a:lnTo>
                  <a:lnTo>
                    <a:pt x="6922643" y="7949692"/>
                  </a:lnTo>
                  <a:lnTo>
                    <a:pt x="0" y="7949692"/>
                  </a:lnTo>
                  <a:lnTo>
                    <a:pt x="0" y="0"/>
                  </a:lnTo>
                  <a:close/>
                </a:path>
              </a:pathLst>
            </a:custGeom>
            <a:blipFill>
              <a:blip r:embed="rId3"/>
              <a:stretch>
                <a:fillRect l="0" t="0" r="0" b="0"/>
              </a:stretch>
            </a:blipFill>
          </p:spPr>
        </p:sp>
      </p:grpSp>
      <p:sp>
        <p:nvSpPr>
          <p:cNvPr name="TextBox 6" id="6"/>
          <p:cNvSpPr txBox="true"/>
          <p:nvPr/>
        </p:nvSpPr>
        <p:spPr>
          <a:xfrm rot="0">
            <a:off x="5719837" y="318452"/>
            <a:ext cx="6848326" cy="1113155"/>
          </a:xfrm>
          <a:prstGeom prst="rect">
            <a:avLst/>
          </a:prstGeom>
        </p:spPr>
        <p:txBody>
          <a:bodyPr anchor="t" rtlCol="false" tIns="0" lIns="0" bIns="0" rIns="0">
            <a:spAutoFit/>
          </a:bodyPr>
          <a:lstStyle/>
          <a:p>
            <a:pPr algn="ctr">
              <a:lnSpc>
                <a:spcPts val="7419"/>
              </a:lnSpc>
            </a:pPr>
            <a:r>
              <a:rPr lang="en-US" sz="5299" b="true">
                <a:solidFill>
                  <a:srgbClr val="FFFFFF"/>
                </a:solidFill>
                <a:latin typeface="TT Drugs Bold"/>
                <a:ea typeface="TT Drugs Bold"/>
                <a:cs typeface="TT Drugs Bold"/>
                <a:sym typeface="TT Drugs Bold"/>
              </a:rPr>
              <a:t>Architecture Design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1115" y="-741388"/>
            <a:ext cx="19316700" cy="11769758"/>
            <a:chOff x="0" y="0"/>
            <a:chExt cx="25755600" cy="15693010"/>
          </a:xfrm>
        </p:grpSpPr>
        <p:sp>
          <p:nvSpPr>
            <p:cNvPr name="Freeform 3" id="3"/>
            <p:cNvSpPr/>
            <p:nvPr/>
          </p:nvSpPr>
          <p:spPr>
            <a:xfrm flipH="false" flipV="false" rot="0">
              <a:off x="0" y="0"/>
              <a:ext cx="25755600" cy="15693010"/>
            </a:xfrm>
            <a:custGeom>
              <a:avLst/>
              <a:gdLst/>
              <a:ahLst/>
              <a:cxnLst/>
              <a:rect r="r" b="b" t="t" l="l"/>
              <a:pathLst>
                <a:path h="15693010" w="25755600">
                  <a:moveTo>
                    <a:pt x="0" y="0"/>
                  </a:moveTo>
                  <a:lnTo>
                    <a:pt x="25755600" y="0"/>
                  </a:lnTo>
                  <a:lnTo>
                    <a:pt x="25755600" y="15693010"/>
                  </a:lnTo>
                  <a:lnTo>
                    <a:pt x="0" y="15693010"/>
                  </a:lnTo>
                  <a:lnTo>
                    <a:pt x="0" y="0"/>
                  </a:lnTo>
                  <a:close/>
                </a:path>
              </a:pathLst>
            </a:custGeom>
            <a:blipFill>
              <a:blip r:embed="rId2"/>
              <a:stretch>
                <a:fillRect l="-4160" t="0" r="-4160" b="0"/>
              </a:stretch>
            </a:blipFill>
          </p:spPr>
        </p:sp>
      </p:grpSp>
      <p:sp>
        <p:nvSpPr>
          <p:cNvPr name="TextBox 4" id="4"/>
          <p:cNvSpPr txBox="true"/>
          <p:nvPr/>
        </p:nvSpPr>
        <p:spPr>
          <a:xfrm rot="0">
            <a:off x="6544802" y="223262"/>
            <a:ext cx="4404866" cy="1489063"/>
          </a:xfrm>
          <a:prstGeom prst="rect">
            <a:avLst/>
          </a:prstGeom>
        </p:spPr>
        <p:txBody>
          <a:bodyPr anchor="t" rtlCol="false" tIns="0" lIns="0" bIns="0" rIns="0">
            <a:spAutoFit/>
          </a:bodyPr>
          <a:lstStyle/>
          <a:p>
            <a:pPr algn="ctr">
              <a:lnSpc>
                <a:spcPts val="9800"/>
              </a:lnSpc>
            </a:pPr>
            <a:r>
              <a:rPr lang="en-US" sz="7000" b="true">
                <a:solidFill>
                  <a:srgbClr val="FFFFFF"/>
                </a:solidFill>
                <a:latin typeface="TT Drugs Bold"/>
                <a:ea typeface="TT Drugs Bold"/>
                <a:cs typeface="TT Drugs Bold"/>
                <a:sym typeface="TT Drugs Bold"/>
              </a:rPr>
              <a:t>CONTENT</a:t>
            </a:r>
          </a:p>
        </p:txBody>
      </p:sp>
      <p:sp>
        <p:nvSpPr>
          <p:cNvPr name="TextBox 5" id="5"/>
          <p:cNvSpPr txBox="true"/>
          <p:nvPr/>
        </p:nvSpPr>
        <p:spPr>
          <a:xfrm rot="0">
            <a:off x="2119307" y="2611156"/>
            <a:ext cx="7421166" cy="7722870"/>
          </a:xfrm>
          <a:prstGeom prst="rect">
            <a:avLst/>
          </a:prstGeom>
        </p:spPr>
        <p:txBody>
          <a:bodyPr anchor="t" rtlCol="false" tIns="0" lIns="0" bIns="0" rIns="0">
            <a:spAutoFit/>
          </a:bodyPr>
          <a:lstStyle/>
          <a:p>
            <a:pPr algn="l">
              <a:lnSpc>
                <a:spcPts val="2800"/>
              </a:lnSpc>
            </a:pPr>
            <a:r>
              <a:rPr lang="en-US" sz="2000">
                <a:solidFill>
                  <a:srgbClr val="FFFFFF"/>
                </a:solidFill>
                <a:latin typeface="Canva Sans"/>
                <a:ea typeface="Canva Sans"/>
                <a:cs typeface="Canva Sans"/>
                <a:sym typeface="Canva Sans"/>
              </a:rPr>
              <a:t>1.ABSTRACT</a:t>
            </a:r>
          </a:p>
          <a:p>
            <a:pPr algn="l">
              <a:lnSpc>
                <a:spcPts val="2800"/>
              </a:lnSpc>
            </a:pPr>
            <a:r>
              <a:rPr lang="en-US" sz="2000">
                <a:solidFill>
                  <a:srgbClr val="FFFFFF"/>
                </a:solidFill>
                <a:latin typeface="Canva Sans"/>
                <a:ea typeface="Canva Sans"/>
                <a:cs typeface="Canva Sans"/>
                <a:sym typeface="Canva Sans"/>
              </a:rPr>
              <a:t>2.INTRODUCTION</a:t>
            </a:r>
          </a:p>
          <a:p>
            <a:pPr algn="l">
              <a:lnSpc>
                <a:spcPts val="2800"/>
              </a:lnSpc>
            </a:pPr>
            <a:r>
              <a:rPr lang="en-US" sz="2000">
                <a:solidFill>
                  <a:srgbClr val="FFFFFF"/>
                </a:solidFill>
                <a:latin typeface="Canva Sans"/>
                <a:ea typeface="Canva Sans"/>
                <a:cs typeface="Canva Sans"/>
                <a:sym typeface="Canva Sans"/>
              </a:rPr>
              <a:t>3. EXIXTING SYSTEM</a:t>
            </a:r>
          </a:p>
          <a:p>
            <a:pPr algn="l">
              <a:lnSpc>
                <a:spcPts val="2800"/>
              </a:lnSpc>
            </a:pPr>
            <a:r>
              <a:rPr lang="en-US" sz="2000">
                <a:solidFill>
                  <a:srgbClr val="FFFFFF"/>
                </a:solidFill>
                <a:latin typeface="Canva Sans"/>
                <a:ea typeface="Canva Sans"/>
                <a:cs typeface="Canva Sans"/>
                <a:sym typeface="Canva Sans"/>
              </a:rPr>
              <a:t>4.PROPOSED SYSTEM</a:t>
            </a:r>
          </a:p>
          <a:p>
            <a:pPr algn="l">
              <a:lnSpc>
                <a:spcPts val="2800"/>
              </a:lnSpc>
            </a:pPr>
            <a:r>
              <a:rPr lang="en-US" sz="2000">
                <a:solidFill>
                  <a:srgbClr val="FFFFFF"/>
                </a:solidFill>
                <a:latin typeface="Canva Sans"/>
                <a:ea typeface="Canva Sans"/>
                <a:cs typeface="Canva Sans"/>
                <a:sym typeface="Canva Sans"/>
              </a:rPr>
              <a:t>5.APPLICATION</a:t>
            </a:r>
          </a:p>
          <a:p>
            <a:pPr algn="l">
              <a:lnSpc>
                <a:spcPts val="2800"/>
              </a:lnSpc>
            </a:pPr>
            <a:r>
              <a:rPr lang="en-US" sz="2000">
                <a:solidFill>
                  <a:srgbClr val="FFFFFF"/>
                </a:solidFill>
                <a:latin typeface="Canva Sans"/>
                <a:ea typeface="Canva Sans"/>
                <a:cs typeface="Canva Sans"/>
                <a:sym typeface="Canva Sans"/>
              </a:rPr>
              <a:t>6.SOFTWARE REQUIREMENTS &amp; HARDWARE REQUIREMENTS</a:t>
            </a:r>
          </a:p>
          <a:p>
            <a:pPr algn="l">
              <a:lnSpc>
                <a:spcPts val="2800"/>
              </a:lnSpc>
            </a:pPr>
            <a:r>
              <a:rPr lang="en-US" sz="2000">
                <a:solidFill>
                  <a:srgbClr val="FFFFFF"/>
                </a:solidFill>
                <a:latin typeface="Canva Sans"/>
                <a:ea typeface="Canva Sans"/>
                <a:cs typeface="Canva Sans"/>
                <a:sym typeface="Canva Sans"/>
              </a:rPr>
              <a:t>7..LITERATURE SURVEY</a:t>
            </a:r>
          </a:p>
          <a:p>
            <a:pPr algn="l">
              <a:lnSpc>
                <a:spcPts val="2800"/>
              </a:lnSpc>
            </a:pPr>
            <a:r>
              <a:rPr lang="en-US" sz="2000">
                <a:solidFill>
                  <a:srgbClr val="FFFFFF"/>
                </a:solidFill>
                <a:latin typeface="Canva Sans"/>
                <a:ea typeface="Canva Sans"/>
                <a:cs typeface="Canva Sans"/>
                <a:sym typeface="Canva Sans"/>
              </a:rPr>
              <a:t>8.PROBLEM STATEMENT</a:t>
            </a:r>
          </a:p>
          <a:p>
            <a:pPr algn="l">
              <a:lnSpc>
                <a:spcPts val="2800"/>
              </a:lnSpc>
            </a:pPr>
            <a:r>
              <a:rPr lang="en-US" sz="2000">
                <a:solidFill>
                  <a:srgbClr val="FFFFFF"/>
                </a:solidFill>
                <a:latin typeface="Canva Sans"/>
                <a:ea typeface="Canva Sans"/>
                <a:cs typeface="Canva Sans"/>
                <a:sym typeface="Canva Sans"/>
              </a:rPr>
              <a:t>9.ALGORITHM</a:t>
            </a:r>
          </a:p>
          <a:p>
            <a:pPr algn="l">
              <a:lnSpc>
                <a:spcPts val="2800"/>
              </a:lnSpc>
            </a:pPr>
            <a:r>
              <a:rPr lang="en-US" sz="2000">
                <a:solidFill>
                  <a:srgbClr val="FFFFFF"/>
                </a:solidFill>
                <a:latin typeface="Canva Sans"/>
                <a:ea typeface="Canva Sans"/>
                <a:cs typeface="Canva Sans"/>
                <a:sym typeface="Canva Sans"/>
              </a:rPr>
              <a:t>10.OBJECTIVES</a:t>
            </a:r>
          </a:p>
          <a:p>
            <a:pPr algn="l">
              <a:lnSpc>
                <a:spcPts val="2800"/>
              </a:lnSpc>
            </a:pPr>
            <a:r>
              <a:rPr lang="en-US" sz="2000">
                <a:solidFill>
                  <a:srgbClr val="FFFFFF"/>
                </a:solidFill>
                <a:latin typeface="Canva Sans"/>
                <a:ea typeface="Canva Sans"/>
                <a:cs typeface="Canva Sans"/>
                <a:sym typeface="Canva Sans"/>
              </a:rPr>
              <a:t>11.MODULES DESCRIPTIONS</a:t>
            </a:r>
          </a:p>
          <a:p>
            <a:pPr algn="l">
              <a:lnSpc>
                <a:spcPts val="2800"/>
              </a:lnSpc>
            </a:pPr>
            <a:r>
              <a:rPr lang="en-US" sz="2000">
                <a:solidFill>
                  <a:srgbClr val="FFFFFF"/>
                </a:solidFill>
                <a:latin typeface="Canva Sans"/>
                <a:ea typeface="Canva Sans"/>
                <a:cs typeface="Canva Sans"/>
                <a:sym typeface="Canva Sans"/>
              </a:rPr>
              <a:t>12.METHODOLOGY</a:t>
            </a:r>
          </a:p>
          <a:p>
            <a:pPr algn="l">
              <a:lnSpc>
                <a:spcPts val="2800"/>
              </a:lnSpc>
            </a:pPr>
            <a:r>
              <a:rPr lang="en-US" sz="2000">
                <a:solidFill>
                  <a:srgbClr val="FFFFFF"/>
                </a:solidFill>
                <a:latin typeface="Canva Sans"/>
                <a:ea typeface="Canva Sans"/>
                <a:cs typeface="Canva Sans"/>
                <a:sym typeface="Canva Sans"/>
              </a:rPr>
              <a:t>13.DESIGN ARCHITECTURE &amp; UML DAIGRAMS</a:t>
            </a:r>
          </a:p>
          <a:p>
            <a:pPr algn="l">
              <a:lnSpc>
                <a:spcPts val="2800"/>
              </a:lnSpc>
            </a:pPr>
            <a:r>
              <a:rPr lang="en-US" sz="2000">
                <a:solidFill>
                  <a:srgbClr val="FFFFFF"/>
                </a:solidFill>
                <a:latin typeface="Canva Sans"/>
                <a:ea typeface="Canva Sans"/>
                <a:cs typeface="Canva Sans"/>
                <a:sym typeface="Canva Sans"/>
              </a:rPr>
              <a:t>14.CODE EXECUTION /RESULTS SCREENSHORTS</a:t>
            </a:r>
          </a:p>
          <a:p>
            <a:pPr algn="l">
              <a:lnSpc>
                <a:spcPts val="2800"/>
              </a:lnSpc>
            </a:pPr>
            <a:r>
              <a:rPr lang="en-US" sz="2000">
                <a:solidFill>
                  <a:srgbClr val="FFFFFF"/>
                </a:solidFill>
                <a:latin typeface="Canva Sans"/>
                <a:ea typeface="Canva Sans"/>
                <a:cs typeface="Canva Sans"/>
                <a:sym typeface="Canva Sans"/>
              </a:rPr>
              <a:t>15.TEST CASES</a:t>
            </a:r>
          </a:p>
          <a:p>
            <a:pPr algn="l">
              <a:lnSpc>
                <a:spcPts val="2800"/>
              </a:lnSpc>
            </a:pPr>
            <a:r>
              <a:rPr lang="en-US" sz="2000">
                <a:solidFill>
                  <a:srgbClr val="FFFFFF"/>
                </a:solidFill>
                <a:latin typeface="Canva Sans"/>
                <a:ea typeface="Canva Sans"/>
                <a:cs typeface="Canva Sans"/>
                <a:sym typeface="Canva Sans"/>
              </a:rPr>
              <a:t>16.CONCLUSION </a:t>
            </a:r>
          </a:p>
          <a:p>
            <a:pPr algn="l">
              <a:lnSpc>
                <a:spcPts val="2800"/>
              </a:lnSpc>
            </a:pPr>
            <a:r>
              <a:rPr lang="en-US" sz="2000">
                <a:solidFill>
                  <a:srgbClr val="FFFFFF"/>
                </a:solidFill>
                <a:latin typeface="Canva Sans"/>
                <a:ea typeface="Canva Sans"/>
                <a:cs typeface="Canva Sans"/>
                <a:sym typeface="Canva Sans"/>
              </a:rPr>
              <a:t>17.REFERENCES</a:t>
            </a:r>
          </a:p>
          <a:p>
            <a:pPr algn="l">
              <a:lnSpc>
                <a:spcPts val="2800"/>
              </a:lnSpc>
            </a:pPr>
          </a:p>
          <a:p>
            <a:pPr algn="l">
              <a:lnSpc>
                <a:spcPts val="2800"/>
              </a:lnSpc>
            </a:pPr>
          </a:p>
          <a:p>
            <a:pPr algn="l">
              <a:lnSpc>
                <a:spcPts val="2800"/>
              </a:lnSpc>
            </a:pPr>
          </a:p>
          <a:p>
            <a:pPr algn="ctr">
              <a:lnSpc>
                <a:spcPts val="4759"/>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80321">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3794774" y="4114810"/>
            <a:ext cx="11279220" cy="3970306"/>
            <a:chOff x="0" y="0"/>
            <a:chExt cx="15038960" cy="5293741"/>
          </a:xfrm>
        </p:grpSpPr>
        <p:sp>
          <p:nvSpPr>
            <p:cNvPr name="Freeform 3" id="3"/>
            <p:cNvSpPr/>
            <p:nvPr/>
          </p:nvSpPr>
          <p:spPr>
            <a:xfrm flipH="false" flipV="false" rot="0">
              <a:off x="0" y="0"/>
              <a:ext cx="15038960" cy="5293741"/>
            </a:xfrm>
            <a:custGeom>
              <a:avLst/>
              <a:gdLst/>
              <a:ahLst/>
              <a:cxnLst/>
              <a:rect r="r" b="b" t="t" l="l"/>
              <a:pathLst>
                <a:path h="5293741" w="15038960">
                  <a:moveTo>
                    <a:pt x="0" y="0"/>
                  </a:moveTo>
                  <a:lnTo>
                    <a:pt x="15038960" y="0"/>
                  </a:lnTo>
                  <a:lnTo>
                    <a:pt x="15038960" y="5293741"/>
                  </a:lnTo>
                  <a:lnTo>
                    <a:pt x="0" y="5293741"/>
                  </a:lnTo>
                  <a:lnTo>
                    <a:pt x="0" y="0"/>
                  </a:lnTo>
                  <a:close/>
                </a:path>
              </a:pathLst>
            </a:custGeom>
            <a:blipFill>
              <a:blip r:embed="rId2"/>
              <a:stretch>
                <a:fillRect l="0" t="-10364" r="0" b="-10364"/>
              </a:stretch>
            </a:blipFill>
          </p:spPr>
        </p:sp>
      </p:grpSp>
      <p:sp>
        <p:nvSpPr>
          <p:cNvPr name="TextBox 4" id="4"/>
          <p:cNvSpPr txBox="true"/>
          <p:nvPr/>
        </p:nvSpPr>
        <p:spPr>
          <a:xfrm rot="0">
            <a:off x="4801430" y="-154622"/>
            <a:ext cx="8179147" cy="1701792"/>
          </a:xfrm>
          <a:prstGeom prst="rect">
            <a:avLst/>
          </a:prstGeom>
        </p:spPr>
        <p:txBody>
          <a:bodyPr anchor="t" rtlCol="false" tIns="0" lIns="0" bIns="0" rIns="0">
            <a:spAutoFit/>
          </a:bodyPr>
          <a:lstStyle/>
          <a:p>
            <a:pPr algn="ctr">
              <a:lnSpc>
                <a:spcPts val="11200"/>
              </a:lnSpc>
            </a:pPr>
            <a:r>
              <a:rPr lang="en-US" sz="8000" b="true">
                <a:solidFill>
                  <a:srgbClr val="FFFFFF"/>
                </a:solidFill>
                <a:latin typeface="TT Drugs Bold"/>
                <a:ea typeface="TT Drugs Bold"/>
                <a:cs typeface="TT Drugs Bold"/>
                <a:sym typeface="TT Drugs Bold"/>
              </a:rPr>
              <a:t>UML DIAGRAMS</a:t>
            </a:r>
          </a:p>
        </p:txBody>
      </p:sp>
      <p:sp>
        <p:nvSpPr>
          <p:cNvPr name="TextBox 5" id="5"/>
          <p:cNvSpPr txBox="true"/>
          <p:nvPr/>
        </p:nvSpPr>
        <p:spPr>
          <a:xfrm rot="0">
            <a:off x="742011" y="1891222"/>
            <a:ext cx="3052762" cy="71374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Class Diagram:</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80321">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5264542" y="2591289"/>
            <a:ext cx="7257574" cy="5932456"/>
            <a:chOff x="0" y="0"/>
            <a:chExt cx="9676765" cy="7909941"/>
          </a:xfrm>
        </p:grpSpPr>
        <p:sp>
          <p:nvSpPr>
            <p:cNvPr name="Freeform 3" id="3"/>
            <p:cNvSpPr/>
            <p:nvPr/>
          </p:nvSpPr>
          <p:spPr>
            <a:xfrm flipH="false" flipV="false" rot="0">
              <a:off x="0" y="0"/>
              <a:ext cx="9676765" cy="7909941"/>
            </a:xfrm>
            <a:custGeom>
              <a:avLst/>
              <a:gdLst/>
              <a:ahLst/>
              <a:cxnLst/>
              <a:rect r="r" b="b" t="t" l="l"/>
              <a:pathLst>
                <a:path h="7909941" w="9676765">
                  <a:moveTo>
                    <a:pt x="0" y="0"/>
                  </a:moveTo>
                  <a:lnTo>
                    <a:pt x="9676765" y="0"/>
                  </a:lnTo>
                  <a:lnTo>
                    <a:pt x="9676765" y="7909941"/>
                  </a:lnTo>
                  <a:lnTo>
                    <a:pt x="0" y="7909941"/>
                  </a:lnTo>
                  <a:lnTo>
                    <a:pt x="0" y="0"/>
                  </a:lnTo>
                  <a:close/>
                </a:path>
              </a:pathLst>
            </a:custGeom>
            <a:blipFill>
              <a:blip r:embed="rId2"/>
              <a:stretch>
                <a:fillRect l="0" t="0" r="0" b="0"/>
              </a:stretch>
            </a:blipFill>
          </p:spPr>
        </p:sp>
      </p:grpSp>
      <p:sp>
        <p:nvSpPr>
          <p:cNvPr name="TextBox 4" id="4"/>
          <p:cNvSpPr txBox="true"/>
          <p:nvPr/>
        </p:nvSpPr>
        <p:spPr>
          <a:xfrm rot="0">
            <a:off x="1477761" y="771525"/>
            <a:ext cx="4942582" cy="1565274"/>
          </a:xfrm>
          <a:prstGeom prst="rect">
            <a:avLst/>
          </a:prstGeom>
        </p:spPr>
        <p:txBody>
          <a:bodyPr anchor="t" rtlCol="false" tIns="0" lIns="0" bIns="0" rIns="0">
            <a:spAutoFit/>
          </a:bodyPr>
          <a:lstStyle/>
          <a:p>
            <a:pPr algn="ctr">
              <a:lnSpc>
                <a:spcPts val="5600"/>
              </a:lnSpc>
            </a:pPr>
            <a:r>
              <a:rPr lang="en-US" sz="4000" b="true">
                <a:solidFill>
                  <a:srgbClr val="FFFFFF"/>
                </a:solidFill>
                <a:latin typeface="TT Drugs Bold"/>
                <a:ea typeface="TT Drugs Bold"/>
                <a:cs typeface="TT Drugs Bold"/>
                <a:sym typeface="TT Drugs Bold"/>
              </a:rPr>
              <a:t>Sequence diagram :</a:t>
            </a:r>
          </a:p>
          <a:p>
            <a:pPr algn="ctr">
              <a:lnSpc>
                <a:spcPts val="5600"/>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80321">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453117" y="2735930"/>
            <a:ext cx="5217224" cy="6273927"/>
            <a:chOff x="0" y="0"/>
            <a:chExt cx="6956298" cy="8365236"/>
          </a:xfrm>
        </p:grpSpPr>
        <p:sp>
          <p:nvSpPr>
            <p:cNvPr name="Freeform 3" id="3"/>
            <p:cNvSpPr/>
            <p:nvPr/>
          </p:nvSpPr>
          <p:spPr>
            <a:xfrm flipH="false" flipV="false" rot="0">
              <a:off x="0" y="0"/>
              <a:ext cx="6956298" cy="8365236"/>
            </a:xfrm>
            <a:custGeom>
              <a:avLst/>
              <a:gdLst/>
              <a:ahLst/>
              <a:cxnLst/>
              <a:rect r="r" b="b" t="t" l="l"/>
              <a:pathLst>
                <a:path h="8365236" w="6956298">
                  <a:moveTo>
                    <a:pt x="0" y="0"/>
                  </a:moveTo>
                  <a:lnTo>
                    <a:pt x="6956298" y="0"/>
                  </a:lnTo>
                  <a:lnTo>
                    <a:pt x="6956298" y="8365236"/>
                  </a:lnTo>
                  <a:lnTo>
                    <a:pt x="0" y="8365236"/>
                  </a:lnTo>
                  <a:lnTo>
                    <a:pt x="0" y="0"/>
                  </a:lnTo>
                  <a:close/>
                </a:path>
              </a:pathLst>
            </a:custGeom>
            <a:blipFill>
              <a:blip r:embed="rId2"/>
              <a:stretch>
                <a:fillRect l="0" t="0" r="0" b="0"/>
              </a:stretch>
            </a:blipFill>
          </p:spPr>
        </p:sp>
      </p:grpSp>
      <p:sp>
        <p:nvSpPr>
          <p:cNvPr name="TextBox 4" id="4"/>
          <p:cNvSpPr txBox="true"/>
          <p:nvPr/>
        </p:nvSpPr>
        <p:spPr>
          <a:xfrm rot="0">
            <a:off x="1096761" y="771525"/>
            <a:ext cx="5704582" cy="1565274"/>
          </a:xfrm>
          <a:prstGeom prst="rect">
            <a:avLst/>
          </a:prstGeom>
        </p:spPr>
        <p:txBody>
          <a:bodyPr anchor="t" rtlCol="false" tIns="0" lIns="0" bIns="0" rIns="0">
            <a:spAutoFit/>
          </a:bodyPr>
          <a:lstStyle/>
          <a:p>
            <a:pPr algn="ctr">
              <a:lnSpc>
                <a:spcPts val="5600"/>
              </a:lnSpc>
            </a:pPr>
            <a:r>
              <a:rPr lang="en-US" sz="4000" b="true">
                <a:solidFill>
                  <a:srgbClr val="FFFFFF"/>
                </a:solidFill>
                <a:latin typeface="TT Drugs Bold"/>
                <a:ea typeface="TT Drugs Bold"/>
                <a:cs typeface="TT Drugs Bold"/>
                <a:sym typeface="TT Drugs Bold"/>
              </a:rPr>
              <a:t>Deployment  diagram :</a:t>
            </a:r>
          </a:p>
          <a:p>
            <a:pPr algn="ctr">
              <a:lnSpc>
                <a:spcPts val="5600"/>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80321">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5460902" y="2210859"/>
            <a:ext cx="7366159" cy="5865304"/>
            <a:chOff x="0" y="0"/>
            <a:chExt cx="9821545" cy="7820406"/>
          </a:xfrm>
        </p:grpSpPr>
        <p:sp>
          <p:nvSpPr>
            <p:cNvPr name="Freeform 3" id="3"/>
            <p:cNvSpPr/>
            <p:nvPr/>
          </p:nvSpPr>
          <p:spPr>
            <a:xfrm flipH="false" flipV="false" rot="0">
              <a:off x="0" y="0"/>
              <a:ext cx="9821545" cy="7820406"/>
            </a:xfrm>
            <a:custGeom>
              <a:avLst/>
              <a:gdLst/>
              <a:ahLst/>
              <a:cxnLst/>
              <a:rect r="r" b="b" t="t" l="l"/>
              <a:pathLst>
                <a:path h="7820406" w="9821545">
                  <a:moveTo>
                    <a:pt x="0" y="0"/>
                  </a:moveTo>
                  <a:lnTo>
                    <a:pt x="9821545" y="0"/>
                  </a:lnTo>
                  <a:lnTo>
                    <a:pt x="9821545" y="7820406"/>
                  </a:lnTo>
                  <a:lnTo>
                    <a:pt x="0" y="7820406"/>
                  </a:lnTo>
                  <a:lnTo>
                    <a:pt x="0" y="0"/>
                  </a:lnTo>
                  <a:close/>
                </a:path>
              </a:pathLst>
            </a:custGeom>
            <a:blipFill>
              <a:blip r:embed="rId2"/>
              <a:stretch>
                <a:fillRect l="0" t="0" r="0" b="0"/>
              </a:stretch>
            </a:blipFill>
          </p:spPr>
        </p:sp>
      </p:grpSp>
      <p:sp>
        <p:nvSpPr>
          <p:cNvPr name="TextBox 4" id="4"/>
          <p:cNvSpPr txBox="true"/>
          <p:nvPr/>
        </p:nvSpPr>
        <p:spPr>
          <a:xfrm rot="0">
            <a:off x="1223786" y="771525"/>
            <a:ext cx="5450532" cy="1565274"/>
          </a:xfrm>
          <a:prstGeom prst="rect">
            <a:avLst/>
          </a:prstGeom>
        </p:spPr>
        <p:txBody>
          <a:bodyPr anchor="t" rtlCol="false" tIns="0" lIns="0" bIns="0" rIns="0">
            <a:spAutoFit/>
          </a:bodyPr>
          <a:lstStyle/>
          <a:p>
            <a:pPr algn="ctr">
              <a:lnSpc>
                <a:spcPts val="5600"/>
              </a:lnSpc>
            </a:pPr>
            <a:r>
              <a:rPr lang="en-US" sz="4000" b="true">
                <a:solidFill>
                  <a:srgbClr val="FFFFFF"/>
                </a:solidFill>
                <a:latin typeface="TT Drugs Bold"/>
                <a:ea typeface="TT Drugs Bold"/>
                <a:cs typeface="TT Drugs Bold"/>
                <a:sym typeface="TT Drugs Bold"/>
              </a:rPr>
              <a:t>Component diagram :</a:t>
            </a:r>
          </a:p>
          <a:p>
            <a:pPr algn="ctr">
              <a:lnSpc>
                <a:spcPts val="5600"/>
              </a:lnSpc>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80321">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7289198" y="2036384"/>
            <a:ext cx="3572256" cy="6214205"/>
            <a:chOff x="0" y="0"/>
            <a:chExt cx="4763008" cy="8285607"/>
          </a:xfrm>
        </p:grpSpPr>
        <p:sp>
          <p:nvSpPr>
            <p:cNvPr name="Freeform 3" id="3"/>
            <p:cNvSpPr/>
            <p:nvPr/>
          </p:nvSpPr>
          <p:spPr>
            <a:xfrm flipH="false" flipV="false" rot="0">
              <a:off x="0" y="0"/>
              <a:ext cx="4763008" cy="8285607"/>
            </a:xfrm>
            <a:custGeom>
              <a:avLst/>
              <a:gdLst/>
              <a:ahLst/>
              <a:cxnLst/>
              <a:rect r="r" b="b" t="t" l="l"/>
              <a:pathLst>
                <a:path h="8285607" w="4763008">
                  <a:moveTo>
                    <a:pt x="0" y="0"/>
                  </a:moveTo>
                  <a:lnTo>
                    <a:pt x="4763008" y="0"/>
                  </a:lnTo>
                  <a:lnTo>
                    <a:pt x="4763008" y="8285607"/>
                  </a:lnTo>
                  <a:lnTo>
                    <a:pt x="0" y="8285607"/>
                  </a:lnTo>
                  <a:lnTo>
                    <a:pt x="0" y="0"/>
                  </a:lnTo>
                  <a:close/>
                </a:path>
              </a:pathLst>
            </a:custGeom>
            <a:blipFill>
              <a:blip r:embed="rId2"/>
              <a:stretch>
                <a:fillRect l="-1922" t="0" r="-1922" b="0"/>
              </a:stretch>
            </a:blipFill>
          </p:spPr>
        </p:sp>
      </p:grpSp>
      <p:sp>
        <p:nvSpPr>
          <p:cNvPr name="TextBox 4" id="4"/>
          <p:cNvSpPr txBox="true"/>
          <p:nvPr/>
        </p:nvSpPr>
        <p:spPr>
          <a:xfrm rot="0">
            <a:off x="1848857" y="771525"/>
            <a:ext cx="4429571" cy="860424"/>
          </a:xfrm>
          <a:prstGeom prst="rect">
            <a:avLst/>
          </a:prstGeom>
        </p:spPr>
        <p:txBody>
          <a:bodyPr anchor="t" rtlCol="false" tIns="0" lIns="0" bIns="0" rIns="0">
            <a:spAutoFit/>
          </a:bodyPr>
          <a:lstStyle/>
          <a:p>
            <a:pPr algn="ctr">
              <a:lnSpc>
                <a:spcPts val="5600"/>
              </a:lnSpc>
            </a:pPr>
            <a:r>
              <a:rPr lang="en-US" sz="4000" b="true">
                <a:solidFill>
                  <a:srgbClr val="FFFFFF"/>
                </a:solidFill>
                <a:latin typeface="TT Drugs Bold"/>
                <a:ea typeface="TT Drugs Bold"/>
                <a:cs typeface="TT Drugs Bold"/>
                <a:sym typeface="TT Drugs Bold"/>
              </a:rPr>
              <a:t>Activity diagram :</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80321">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77892" y="2950019"/>
            <a:ext cx="3868388" cy="3942302"/>
            <a:chOff x="0" y="0"/>
            <a:chExt cx="5157851" cy="5256403"/>
          </a:xfrm>
        </p:grpSpPr>
        <p:sp>
          <p:nvSpPr>
            <p:cNvPr name="Freeform 3" id="3"/>
            <p:cNvSpPr/>
            <p:nvPr/>
          </p:nvSpPr>
          <p:spPr>
            <a:xfrm flipH="false" flipV="false" rot="0">
              <a:off x="0" y="0"/>
              <a:ext cx="5157851" cy="5256403"/>
            </a:xfrm>
            <a:custGeom>
              <a:avLst/>
              <a:gdLst/>
              <a:ahLst/>
              <a:cxnLst/>
              <a:rect r="r" b="b" t="t" l="l"/>
              <a:pathLst>
                <a:path h="5256403" w="5157851">
                  <a:moveTo>
                    <a:pt x="0" y="0"/>
                  </a:moveTo>
                  <a:lnTo>
                    <a:pt x="5157851" y="0"/>
                  </a:lnTo>
                  <a:lnTo>
                    <a:pt x="5157851" y="5256403"/>
                  </a:lnTo>
                  <a:lnTo>
                    <a:pt x="0" y="5256403"/>
                  </a:lnTo>
                  <a:lnTo>
                    <a:pt x="0" y="0"/>
                  </a:lnTo>
                  <a:close/>
                </a:path>
              </a:pathLst>
            </a:custGeom>
            <a:blipFill>
              <a:blip r:embed="rId2">
                <a:alphaModFix amt="31999"/>
              </a:blip>
              <a:stretch>
                <a:fillRect l="-41" t="0" r="-41" b="0"/>
              </a:stretch>
            </a:blipFill>
          </p:spPr>
        </p:sp>
      </p:grpSp>
      <p:grpSp>
        <p:nvGrpSpPr>
          <p:cNvPr name="Group 4" id="4"/>
          <p:cNvGrpSpPr/>
          <p:nvPr/>
        </p:nvGrpSpPr>
        <p:grpSpPr>
          <a:xfrm rot="0">
            <a:off x="2432721" y="3677611"/>
            <a:ext cx="11951398" cy="3545872"/>
            <a:chOff x="0" y="0"/>
            <a:chExt cx="15935198" cy="4727829"/>
          </a:xfrm>
        </p:grpSpPr>
        <p:sp>
          <p:nvSpPr>
            <p:cNvPr name="Freeform 5" id="5"/>
            <p:cNvSpPr/>
            <p:nvPr/>
          </p:nvSpPr>
          <p:spPr>
            <a:xfrm flipH="false" flipV="false" rot="0">
              <a:off x="0" y="0"/>
              <a:ext cx="15935198" cy="4727829"/>
            </a:xfrm>
            <a:custGeom>
              <a:avLst/>
              <a:gdLst/>
              <a:ahLst/>
              <a:cxnLst/>
              <a:rect r="r" b="b" t="t" l="l"/>
              <a:pathLst>
                <a:path h="4727829" w="15935198">
                  <a:moveTo>
                    <a:pt x="0" y="0"/>
                  </a:moveTo>
                  <a:lnTo>
                    <a:pt x="15935198" y="0"/>
                  </a:lnTo>
                  <a:lnTo>
                    <a:pt x="15935198" y="4727829"/>
                  </a:lnTo>
                  <a:lnTo>
                    <a:pt x="0" y="4727829"/>
                  </a:lnTo>
                  <a:lnTo>
                    <a:pt x="0" y="0"/>
                  </a:lnTo>
                  <a:close/>
                </a:path>
              </a:pathLst>
            </a:custGeom>
            <a:blipFill>
              <a:blip r:embed="rId3"/>
              <a:stretch>
                <a:fillRect l="0" t="0" r="0" b="0"/>
              </a:stretch>
            </a:blipFill>
          </p:spPr>
        </p:sp>
      </p:grpSp>
      <p:sp>
        <p:nvSpPr>
          <p:cNvPr name="TextBox 6" id="6"/>
          <p:cNvSpPr txBox="true"/>
          <p:nvPr/>
        </p:nvSpPr>
        <p:spPr>
          <a:xfrm rot="0">
            <a:off x="1892746" y="1085525"/>
            <a:ext cx="4289822" cy="827404"/>
          </a:xfrm>
          <a:prstGeom prst="rect">
            <a:avLst/>
          </a:prstGeom>
        </p:spPr>
        <p:txBody>
          <a:bodyPr anchor="t" rtlCol="false" tIns="0" lIns="0" bIns="0" rIns="0">
            <a:spAutoFit/>
          </a:bodyPr>
          <a:lstStyle/>
          <a:p>
            <a:pPr algn="ctr">
              <a:lnSpc>
                <a:spcPts val="5320"/>
              </a:lnSpc>
            </a:pPr>
            <a:r>
              <a:rPr lang="en-US" sz="3800" b="true">
                <a:solidFill>
                  <a:srgbClr val="FFFFFF"/>
                </a:solidFill>
                <a:latin typeface="TT Drugs Bold"/>
                <a:ea typeface="TT Drugs Bold"/>
                <a:cs typeface="TT Drugs Bold"/>
                <a:sym typeface="TT Drugs Bold"/>
              </a:rPr>
              <a:t>Usecase diagram :</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80321">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6495992" y="47625"/>
            <a:ext cx="16306237" cy="1533525"/>
          </a:xfrm>
          <a:prstGeom prst="rect">
            <a:avLst/>
          </a:prstGeom>
        </p:spPr>
        <p:txBody>
          <a:bodyPr anchor="t" rtlCol="false" tIns="0" lIns="0" bIns="0" rIns="0">
            <a:spAutoFit/>
          </a:bodyPr>
          <a:lstStyle/>
          <a:p>
            <a:pPr algn="l">
              <a:lnSpc>
                <a:spcPts val="8760"/>
              </a:lnSpc>
            </a:pPr>
            <a:r>
              <a:rPr lang="en-US" sz="7300" spc="-535">
                <a:solidFill>
                  <a:srgbClr val="FFFFFF"/>
                </a:solidFill>
                <a:latin typeface="Arial"/>
                <a:ea typeface="Arial"/>
                <a:cs typeface="Arial"/>
                <a:sym typeface="Arial"/>
              </a:rPr>
              <a:t>RESULTS</a:t>
            </a:r>
          </a:p>
        </p:txBody>
      </p:sp>
      <p:grpSp>
        <p:nvGrpSpPr>
          <p:cNvPr name="Group 3" id="3"/>
          <p:cNvGrpSpPr/>
          <p:nvPr/>
        </p:nvGrpSpPr>
        <p:grpSpPr>
          <a:xfrm rot="0">
            <a:off x="4648200" y="2162175"/>
            <a:ext cx="8991600" cy="5962650"/>
            <a:chOff x="0" y="0"/>
            <a:chExt cx="11988800" cy="7950200"/>
          </a:xfrm>
        </p:grpSpPr>
        <p:sp>
          <p:nvSpPr>
            <p:cNvPr name="Freeform 4" id="4"/>
            <p:cNvSpPr/>
            <p:nvPr/>
          </p:nvSpPr>
          <p:spPr>
            <a:xfrm flipH="false" flipV="false" rot="0">
              <a:off x="0" y="0"/>
              <a:ext cx="11988800" cy="7950200"/>
            </a:xfrm>
            <a:custGeom>
              <a:avLst/>
              <a:gdLst/>
              <a:ahLst/>
              <a:cxnLst/>
              <a:rect r="r" b="b" t="t" l="l"/>
              <a:pathLst>
                <a:path h="7950200" w="11988800">
                  <a:moveTo>
                    <a:pt x="0" y="0"/>
                  </a:moveTo>
                  <a:lnTo>
                    <a:pt x="11988800" y="0"/>
                  </a:lnTo>
                  <a:lnTo>
                    <a:pt x="11988800" y="7950200"/>
                  </a:lnTo>
                  <a:lnTo>
                    <a:pt x="0" y="7950200"/>
                  </a:lnTo>
                  <a:lnTo>
                    <a:pt x="0" y="0"/>
                  </a:lnTo>
                  <a:close/>
                </a:path>
              </a:pathLst>
            </a:custGeom>
            <a:blipFill>
              <a:blip r:embed="rId2"/>
              <a:stretch>
                <a:fillRect l="-17796" t="0" r="-17796" b="0"/>
              </a:stretch>
            </a:blipFill>
          </p:spPr>
        </p:sp>
      </p:grpSp>
      <p:sp>
        <p:nvSpPr>
          <p:cNvPr name="TextBox 5" id="5"/>
          <p:cNvSpPr txBox="true"/>
          <p:nvPr/>
        </p:nvSpPr>
        <p:spPr>
          <a:xfrm rot="0">
            <a:off x="6328066" y="8515985"/>
            <a:ext cx="5097066" cy="742315"/>
          </a:xfrm>
          <a:prstGeom prst="rect">
            <a:avLst/>
          </a:prstGeom>
        </p:spPr>
        <p:txBody>
          <a:bodyPr anchor="t" rtlCol="false" tIns="0" lIns="0" bIns="0" rIns="0">
            <a:spAutoFit/>
          </a:bodyPr>
          <a:lstStyle/>
          <a:p>
            <a:pPr algn="ctr">
              <a:lnSpc>
                <a:spcPts val="4759"/>
              </a:lnSpc>
            </a:pPr>
            <a:r>
              <a:rPr lang="en-US" sz="3399">
                <a:solidFill>
                  <a:srgbClr val="FFFFFF"/>
                </a:solidFill>
                <a:latin typeface="TT Drugs"/>
                <a:ea typeface="TT Drugs"/>
                <a:cs typeface="TT Drugs"/>
                <a:sym typeface="TT Drugs"/>
              </a:rPr>
              <a:t>1.select the file to upload</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80321">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3635155" y="1028700"/>
            <a:ext cx="8534400" cy="5895975"/>
            <a:chOff x="0" y="0"/>
            <a:chExt cx="11379200" cy="7861300"/>
          </a:xfrm>
        </p:grpSpPr>
        <p:sp>
          <p:nvSpPr>
            <p:cNvPr name="Freeform 3" id="3"/>
            <p:cNvSpPr/>
            <p:nvPr/>
          </p:nvSpPr>
          <p:spPr>
            <a:xfrm flipH="false" flipV="false" rot="0">
              <a:off x="0" y="0"/>
              <a:ext cx="11379200" cy="7861300"/>
            </a:xfrm>
            <a:custGeom>
              <a:avLst/>
              <a:gdLst/>
              <a:ahLst/>
              <a:cxnLst/>
              <a:rect r="r" b="b" t="t" l="l"/>
              <a:pathLst>
                <a:path h="7861300" w="11379200">
                  <a:moveTo>
                    <a:pt x="0" y="0"/>
                  </a:moveTo>
                  <a:lnTo>
                    <a:pt x="11379200" y="0"/>
                  </a:lnTo>
                  <a:lnTo>
                    <a:pt x="11379200" y="7861300"/>
                  </a:lnTo>
                  <a:lnTo>
                    <a:pt x="0" y="7861300"/>
                  </a:lnTo>
                  <a:lnTo>
                    <a:pt x="0" y="0"/>
                  </a:lnTo>
                  <a:close/>
                </a:path>
              </a:pathLst>
            </a:custGeom>
            <a:blipFill>
              <a:blip r:embed="rId2"/>
              <a:stretch>
                <a:fillRect l="-21428" t="0" r="-21428" b="0"/>
              </a:stretch>
            </a:blipFill>
          </p:spPr>
        </p:sp>
      </p:grpSp>
      <p:sp>
        <p:nvSpPr>
          <p:cNvPr name="TextBox 4" id="4"/>
          <p:cNvSpPr txBox="true"/>
          <p:nvPr/>
        </p:nvSpPr>
        <p:spPr>
          <a:xfrm rot="0">
            <a:off x="3884473" y="7236170"/>
            <a:ext cx="8991600" cy="742315"/>
          </a:xfrm>
          <a:prstGeom prst="rect">
            <a:avLst/>
          </a:prstGeom>
        </p:spPr>
        <p:txBody>
          <a:bodyPr anchor="t" rtlCol="false" tIns="0" lIns="0" bIns="0" rIns="0">
            <a:spAutoFit/>
          </a:bodyPr>
          <a:lstStyle/>
          <a:p>
            <a:pPr algn="ctr">
              <a:lnSpc>
                <a:spcPts val="4759"/>
              </a:lnSpc>
            </a:pPr>
            <a:r>
              <a:rPr lang="en-US" sz="3399">
                <a:solidFill>
                  <a:srgbClr val="FFFFFF"/>
                </a:solidFill>
                <a:latin typeface="TT Drugs"/>
                <a:ea typeface="TT Drugs"/>
                <a:cs typeface="TT Drugs"/>
                <a:sym typeface="TT Drugs"/>
              </a:rPr>
              <a:t>2.uploading of file</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80321">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5282168" y="3609371"/>
            <a:ext cx="12192000" cy="5915025"/>
            <a:chOff x="0" y="0"/>
            <a:chExt cx="16256000" cy="7886700"/>
          </a:xfrm>
        </p:grpSpPr>
        <p:sp>
          <p:nvSpPr>
            <p:cNvPr name="Freeform 3" id="3"/>
            <p:cNvSpPr/>
            <p:nvPr/>
          </p:nvSpPr>
          <p:spPr>
            <a:xfrm flipH="false" flipV="false" rot="0">
              <a:off x="0" y="0"/>
              <a:ext cx="16256000" cy="7886700"/>
            </a:xfrm>
            <a:custGeom>
              <a:avLst/>
              <a:gdLst/>
              <a:ahLst/>
              <a:cxnLst/>
              <a:rect r="r" b="b" t="t" l="l"/>
              <a:pathLst>
                <a:path h="7886700" w="16256000">
                  <a:moveTo>
                    <a:pt x="0" y="0"/>
                  </a:moveTo>
                  <a:lnTo>
                    <a:pt x="16256000" y="0"/>
                  </a:lnTo>
                  <a:lnTo>
                    <a:pt x="16256000" y="7886700"/>
                  </a:lnTo>
                  <a:lnTo>
                    <a:pt x="0" y="7886700"/>
                  </a:lnTo>
                  <a:lnTo>
                    <a:pt x="0" y="0"/>
                  </a:lnTo>
                  <a:close/>
                </a:path>
              </a:pathLst>
            </a:custGeom>
            <a:blipFill>
              <a:blip r:embed="rId2"/>
              <a:stretch>
                <a:fillRect l="0" t="0" r="0" b="0"/>
              </a:stretch>
            </a:blipFill>
          </p:spPr>
        </p:sp>
      </p:grpSp>
      <p:grpSp>
        <p:nvGrpSpPr>
          <p:cNvPr name="Group 4" id="4"/>
          <p:cNvGrpSpPr/>
          <p:nvPr/>
        </p:nvGrpSpPr>
        <p:grpSpPr>
          <a:xfrm rot="0">
            <a:off x="-238955" y="-2459471"/>
            <a:ext cx="6756463" cy="8119300"/>
            <a:chOff x="0" y="0"/>
            <a:chExt cx="9008618" cy="10825734"/>
          </a:xfrm>
        </p:grpSpPr>
        <p:sp>
          <p:nvSpPr>
            <p:cNvPr name="Freeform 5" id="5"/>
            <p:cNvSpPr/>
            <p:nvPr/>
          </p:nvSpPr>
          <p:spPr>
            <a:xfrm flipH="false" flipV="false" rot="0">
              <a:off x="0" y="0"/>
              <a:ext cx="9008618" cy="10825734"/>
            </a:xfrm>
            <a:custGeom>
              <a:avLst/>
              <a:gdLst/>
              <a:ahLst/>
              <a:cxnLst/>
              <a:rect r="r" b="b" t="t" l="l"/>
              <a:pathLst>
                <a:path h="10825734" w="9008618">
                  <a:moveTo>
                    <a:pt x="0" y="0"/>
                  </a:moveTo>
                  <a:lnTo>
                    <a:pt x="9008618" y="0"/>
                  </a:lnTo>
                  <a:lnTo>
                    <a:pt x="9008618" y="10825734"/>
                  </a:lnTo>
                  <a:lnTo>
                    <a:pt x="0" y="10825734"/>
                  </a:lnTo>
                  <a:lnTo>
                    <a:pt x="0" y="0"/>
                  </a:lnTo>
                  <a:close/>
                </a:path>
              </a:pathLst>
            </a:custGeom>
            <a:blipFill>
              <a:blip r:embed="rId3"/>
              <a:stretch>
                <a:fillRect l="-34" t="0" r="-34" b="0"/>
              </a:stretch>
            </a:blipFill>
          </p:spPr>
        </p:sp>
      </p:grpSp>
      <p:sp>
        <p:nvSpPr>
          <p:cNvPr name="TextBox 6" id="6"/>
          <p:cNvSpPr txBox="true"/>
          <p:nvPr/>
        </p:nvSpPr>
        <p:spPr>
          <a:xfrm rot="0">
            <a:off x="5540686" y="2318764"/>
            <a:ext cx="12192000" cy="742315"/>
          </a:xfrm>
          <a:prstGeom prst="rect">
            <a:avLst/>
          </a:prstGeom>
        </p:spPr>
        <p:txBody>
          <a:bodyPr anchor="t" rtlCol="false" tIns="0" lIns="0" bIns="0" rIns="0">
            <a:spAutoFit/>
          </a:bodyPr>
          <a:lstStyle/>
          <a:p>
            <a:pPr algn="ctr">
              <a:lnSpc>
                <a:spcPts val="4759"/>
              </a:lnSpc>
            </a:pPr>
            <a:r>
              <a:rPr lang="en-US" sz="3399">
                <a:solidFill>
                  <a:srgbClr val="FFFFFF"/>
                </a:solidFill>
                <a:latin typeface="TT Drugs"/>
                <a:ea typeface="TT Drugs"/>
                <a:cs typeface="TT Drugs"/>
                <a:sym typeface="TT Drugs"/>
              </a:rPr>
              <a:t>3.Select  the langauge</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grpSp>
        <p:nvGrpSpPr>
          <p:cNvPr name="Group 4" id="4"/>
          <p:cNvGrpSpPr/>
          <p:nvPr/>
        </p:nvGrpSpPr>
        <p:grpSpPr>
          <a:xfrm rot="0">
            <a:off x="2443787" y="3177858"/>
            <a:ext cx="14020800" cy="5410200"/>
            <a:chOff x="0" y="0"/>
            <a:chExt cx="18694400" cy="7213600"/>
          </a:xfrm>
        </p:grpSpPr>
        <p:sp>
          <p:nvSpPr>
            <p:cNvPr name="Freeform 5" id="5"/>
            <p:cNvSpPr/>
            <p:nvPr/>
          </p:nvSpPr>
          <p:spPr>
            <a:xfrm flipH="false" flipV="false" rot="0">
              <a:off x="0" y="0"/>
              <a:ext cx="18694400" cy="7213600"/>
            </a:xfrm>
            <a:custGeom>
              <a:avLst/>
              <a:gdLst/>
              <a:ahLst/>
              <a:cxnLst/>
              <a:rect r="r" b="b" t="t" l="l"/>
              <a:pathLst>
                <a:path h="7213600" w="18694400">
                  <a:moveTo>
                    <a:pt x="0" y="0"/>
                  </a:moveTo>
                  <a:lnTo>
                    <a:pt x="18694400" y="0"/>
                  </a:lnTo>
                  <a:lnTo>
                    <a:pt x="18694400" y="7213600"/>
                  </a:lnTo>
                  <a:lnTo>
                    <a:pt x="0" y="7213600"/>
                  </a:lnTo>
                  <a:lnTo>
                    <a:pt x="0" y="0"/>
                  </a:lnTo>
                  <a:close/>
                </a:path>
              </a:pathLst>
            </a:custGeom>
            <a:blipFill>
              <a:blip r:embed="rId3"/>
              <a:stretch>
                <a:fillRect l="0" t="-32349" r="0" b="-32349"/>
              </a:stretch>
            </a:blipFill>
          </p:spPr>
        </p:sp>
      </p:grpSp>
      <p:grpSp>
        <p:nvGrpSpPr>
          <p:cNvPr name="Group 6" id="6"/>
          <p:cNvGrpSpPr/>
          <p:nvPr/>
        </p:nvGrpSpPr>
        <p:grpSpPr>
          <a:xfrm rot="0">
            <a:off x="0" y="-2353421"/>
            <a:ext cx="6264402" cy="4677537"/>
            <a:chOff x="0" y="0"/>
            <a:chExt cx="8352536" cy="6236716"/>
          </a:xfrm>
        </p:grpSpPr>
        <p:sp>
          <p:nvSpPr>
            <p:cNvPr name="Freeform 7" id="7"/>
            <p:cNvSpPr/>
            <p:nvPr/>
          </p:nvSpPr>
          <p:spPr>
            <a:xfrm flipH="false" flipV="false" rot="0">
              <a:off x="0" y="0"/>
              <a:ext cx="8352536" cy="6236716"/>
            </a:xfrm>
            <a:custGeom>
              <a:avLst/>
              <a:gdLst/>
              <a:ahLst/>
              <a:cxnLst/>
              <a:rect r="r" b="b" t="t" l="l"/>
              <a:pathLst>
                <a:path h="6236716" w="8352536">
                  <a:moveTo>
                    <a:pt x="0" y="0"/>
                  </a:moveTo>
                  <a:lnTo>
                    <a:pt x="8352536" y="0"/>
                  </a:lnTo>
                  <a:lnTo>
                    <a:pt x="8352536" y="6236716"/>
                  </a:lnTo>
                  <a:lnTo>
                    <a:pt x="0" y="6236716"/>
                  </a:lnTo>
                  <a:lnTo>
                    <a:pt x="0" y="0"/>
                  </a:lnTo>
                  <a:close/>
                </a:path>
              </a:pathLst>
            </a:custGeom>
            <a:blipFill>
              <a:blip r:embed="rId4"/>
              <a:stretch>
                <a:fillRect l="0" t="-75" r="0" b="-75"/>
              </a:stretch>
            </a:blipFill>
          </p:spPr>
        </p:sp>
      </p:grpSp>
      <p:sp>
        <p:nvSpPr>
          <p:cNvPr name="TextBox 8" id="8"/>
          <p:cNvSpPr txBox="true"/>
          <p:nvPr/>
        </p:nvSpPr>
        <p:spPr>
          <a:xfrm rot="0">
            <a:off x="6264414" y="2095500"/>
            <a:ext cx="5179070" cy="742315"/>
          </a:xfrm>
          <a:prstGeom prst="rect">
            <a:avLst/>
          </a:prstGeom>
        </p:spPr>
        <p:txBody>
          <a:bodyPr anchor="t" rtlCol="false" tIns="0" lIns="0" bIns="0" rIns="0">
            <a:spAutoFit/>
          </a:bodyPr>
          <a:lstStyle/>
          <a:p>
            <a:pPr algn="ctr">
              <a:lnSpc>
                <a:spcPts val="4759"/>
              </a:lnSpc>
            </a:pPr>
            <a:r>
              <a:rPr lang="en-US" sz="3399">
                <a:solidFill>
                  <a:srgbClr val="FCFCFC"/>
                </a:solidFill>
                <a:latin typeface="TT Drugs"/>
                <a:ea typeface="TT Drugs"/>
                <a:cs typeface="TT Drugs"/>
                <a:sym typeface="TT Drugs"/>
              </a:rPr>
              <a:t>4.Select to convert audio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grpSp>
        <p:nvGrpSpPr>
          <p:cNvPr name="Group 4" id="4"/>
          <p:cNvGrpSpPr/>
          <p:nvPr/>
        </p:nvGrpSpPr>
        <p:grpSpPr>
          <a:xfrm rot="0">
            <a:off x="7812582" y="1077887"/>
            <a:ext cx="9782175" cy="8229600"/>
            <a:chOff x="0" y="0"/>
            <a:chExt cx="13042900" cy="10972800"/>
          </a:xfrm>
        </p:grpSpPr>
        <p:sp>
          <p:nvSpPr>
            <p:cNvPr name="Freeform 5" id="5"/>
            <p:cNvSpPr/>
            <p:nvPr/>
          </p:nvSpPr>
          <p:spPr>
            <a:xfrm flipH="false" flipV="false" rot="0">
              <a:off x="0" y="0"/>
              <a:ext cx="13042900" cy="10972800"/>
            </a:xfrm>
            <a:custGeom>
              <a:avLst/>
              <a:gdLst/>
              <a:ahLst/>
              <a:cxnLst/>
              <a:rect r="r" b="b" t="t" l="l"/>
              <a:pathLst>
                <a:path h="10972800" w="13042900">
                  <a:moveTo>
                    <a:pt x="0" y="0"/>
                  </a:moveTo>
                  <a:lnTo>
                    <a:pt x="13042900" y="0"/>
                  </a:lnTo>
                  <a:lnTo>
                    <a:pt x="13042900" y="10972800"/>
                  </a:lnTo>
                  <a:lnTo>
                    <a:pt x="0" y="10972800"/>
                  </a:lnTo>
                  <a:lnTo>
                    <a:pt x="0" y="0"/>
                  </a:lnTo>
                  <a:close/>
                </a:path>
              </a:pathLst>
            </a:custGeom>
            <a:blipFill>
              <a:blip r:embed="rId3"/>
              <a:stretch>
                <a:fillRect l="0" t="-22" r="0" b="-22"/>
              </a:stretch>
            </a:blipFill>
          </p:spPr>
        </p:sp>
      </p:grpSp>
      <p:grpSp>
        <p:nvGrpSpPr>
          <p:cNvPr name="Group 6" id="6"/>
          <p:cNvGrpSpPr/>
          <p:nvPr/>
        </p:nvGrpSpPr>
        <p:grpSpPr>
          <a:xfrm rot="0">
            <a:off x="0" y="2950018"/>
            <a:ext cx="2789301" cy="3943350"/>
            <a:chOff x="0" y="0"/>
            <a:chExt cx="3719068" cy="5257800"/>
          </a:xfrm>
        </p:grpSpPr>
        <p:sp>
          <p:nvSpPr>
            <p:cNvPr name="Freeform 7" id="7"/>
            <p:cNvSpPr/>
            <p:nvPr/>
          </p:nvSpPr>
          <p:spPr>
            <a:xfrm flipH="false" flipV="false" rot="0">
              <a:off x="0" y="0"/>
              <a:ext cx="3719068" cy="5257800"/>
            </a:xfrm>
            <a:custGeom>
              <a:avLst/>
              <a:gdLst/>
              <a:ahLst/>
              <a:cxnLst/>
              <a:rect r="r" b="b" t="t" l="l"/>
              <a:pathLst>
                <a:path h="5257800" w="3719068">
                  <a:moveTo>
                    <a:pt x="0" y="0"/>
                  </a:moveTo>
                  <a:lnTo>
                    <a:pt x="3719068" y="0"/>
                  </a:lnTo>
                  <a:lnTo>
                    <a:pt x="3719068" y="5257800"/>
                  </a:lnTo>
                  <a:lnTo>
                    <a:pt x="0" y="5257800"/>
                  </a:lnTo>
                  <a:lnTo>
                    <a:pt x="0" y="0"/>
                  </a:lnTo>
                  <a:close/>
                </a:path>
              </a:pathLst>
            </a:custGeom>
            <a:blipFill>
              <a:blip r:embed="rId4"/>
              <a:stretch>
                <a:fillRect l="-128" t="0" r="-128" b="0"/>
              </a:stretch>
            </a:blipFill>
          </p:spPr>
        </p:sp>
      </p:grpSp>
      <p:sp>
        <p:nvSpPr>
          <p:cNvPr name="TextBox 8" id="8"/>
          <p:cNvSpPr txBox="true"/>
          <p:nvPr/>
        </p:nvSpPr>
        <p:spPr>
          <a:xfrm rot="0">
            <a:off x="843614" y="3871912"/>
            <a:ext cx="6231890" cy="1972945"/>
          </a:xfrm>
          <a:prstGeom prst="rect">
            <a:avLst/>
          </a:prstGeom>
        </p:spPr>
        <p:txBody>
          <a:bodyPr anchor="t" rtlCol="false" tIns="0" lIns="0" bIns="0" rIns="0">
            <a:spAutoFit/>
          </a:bodyPr>
          <a:lstStyle/>
          <a:p>
            <a:pPr algn="l">
              <a:lnSpc>
                <a:spcPts val="11160"/>
              </a:lnSpc>
            </a:pPr>
            <a:r>
              <a:rPr lang="en-US" b="true" sz="9300" i="true" spc="-330">
                <a:solidFill>
                  <a:srgbClr val="FFFFFF"/>
                </a:solidFill>
                <a:latin typeface="Arial Bold Italics"/>
                <a:ea typeface="Arial Bold Italics"/>
                <a:cs typeface="Arial Bold Italics"/>
                <a:sym typeface="Arial Bold Italics"/>
              </a:rPr>
              <a:t>ABSTRACT</a:t>
            </a:r>
          </a:p>
        </p:txBody>
      </p:sp>
      <p:sp>
        <p:nvSpPr>
          <p:cNvPr name="TextBox 9" id="9"/>
          <p:cNvSpPr txBox="true"/>
          <p:nvPr/>
        </p:nvSpPr>
        <p:spPr>
          <a:xfrm rot="0">
            <a:off x="7524292" y="1822349"/>
            <a:ext cx="10358755" cy="6461760"/>
          </a:xfrm>
          <a:prstGeom prst="rect">
            <a:avLst/>
          </a:prstGeom>
        </p:spPr>
        <p:txBody>
          <a:bodyPr anchor="t" rtlCol="false" tIns="0" lIns="0" bIns="0" rIns="0">
            <a:spAutoFit/>
          </a:bodyPr>
          <a:lstStyle/>
          <a:p>
            <a:pPr algn="just">
              <a:lnSpc>
                <a:spcPts val="5700"/>
              </a:lnSpc>
            </a:pPr>
            <a:r>
              <a:rPr lang="en-US" sz="3150" spc="-4">
                <a:solidFill>
                  <a:srgbClr val="FFFFFF"/>
                </a:solidFill>
                <a:latin typeface="TT Drugs"/>
                <a:ea typeface="TT Drugs"/>
                <a:cs typeface="TT Drugs"/>
                <a:sym typeface="TT Drugs"/>
              </a:rPr>
              <a:t>PDF Voice is a web app that converts PDFs into high- quality speech using AI-driven TTS. Built on the MERN stack, it integrates OCR for text extraction, supports multilingual translation, and allows audio customization. Leveraging Google Wave Net, VITS, and SSML, it delivers natural speech with adjustable settings. Users can download the audio for offline use, making it ideal for accessibility and hands-free reading.</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80321">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165791" y="-1313788"/>
            <a:ext cx="7218236" cy="5779294"/>
            <a:chOff x="0" y="0"/>
            <a:chExt cx="9624314" cy="7705725"/>
          </a:xfrm>
        </p:grpSpPr>
        <p:sp>
          <p:nvSpPr>
            <p:cNvPr name="Freeform 3" id="3"/>
            <p:cNvSpPr/>
            <p:nvPr/>
          </p:nvSpPr>
          <p:spPr>
            <a:xfrm flipH="false" flipV="false" rot="0">
              <a:off x="0" y="0"/>
              <a:ext cx="9624314" cy="7705725"/>
            </a:xfrm>
            <a:custGeom>
              <a:avLst/>
              <a:gdLst/>
              <a:ahLst/>
              <a:cxnLst/>
              <a:rect r="r" b="b" t="t" l="l"/>
              <a:pathLst>
                <a:path h="7705725" w="9624314">
                  <a:moveTo>
                    <a:pt x="0" y="0"/>
                  </a:moveTo>
                  <a:lnTo>
                    <a:pt x="9624314" y="0"/>
                  </a:lnTo>
                  <a:lnTo>
                    <a:pt x="9624314" y="7705725"/>
                  </a:lnTo>
                  <a:lnTo>
                    <a:pt x="0" y="7705725"/>
                  </a:lnTo>
                  <a:lnTo>
                    <a:pt x="0" y="0"/>
                  </a:lnTo>
                  <a:close/>
                </a:path>
              </a:pathLst>
            </a:custGeom>
            <a:blipFill>
              <a:blip r:embed="rId2"/>
              <a:stretch>
                <a:fillRect l="0" t="0" r="0" b="0"/>
              </a:stretch>
            </a:blipFill>
          </p:spPr>
        </p:sp>
      </p:grpSp>
      <p:grpSp>
        <p:nvGrpSpPr>
          <p:cNvPr name="Group 4" id="4"/>
          <p:cNvGrpSpPr/>
          <p:nvPr/>
        </p:nvGrpSpPr>
        <p:grpSpPr>
          <a:xfrm rot="0">
            <a:off x="3009901" y="3879308"/>
            <a:ext cx="14249400" cy="5105400"/>
            <a:chOff x="0" y="0"/>
            <a:chExt cx="18999200" cy="6807200"/>
          </a:xfrm>
        </p:grpSpPr>
        <p:sp>
          <p:nvSpPr>
            <p:cNvPr name="Freeform 5" id="5"/>
            <p:cNvSpPr/>
            <p:nvPr/>
          </p:nvSpPr>
          <p:spPr>
            <a:xfrm flipH="false" flipV="false" rot="0">
              <a:off x="0" y="0"/>
              <a:ext cx="18999200" cy="6807200"/>
            </a:xfrm>
            <a:custGeom>
              <a:avLst/>
              <a:gdLst/>
              <a:ahLst/>
              <a:cxnLst/>
              <a:rect r="r" b="b" t="t" l="l"/>
              <a:pathLst>
                <a:path h="6807200" w="18999200">
                  <a:moveTo>
                    <a:pt x="0" y="0"/>
                  </a:moveTo>
                  <a:lnTo>
                    <a:pt x="18999200" y="0"/>
                  </a:lnTo>
                  <a:lnTo>
                    <a:pt x="18999200" y="6807200"/>
                  </a:lnTo>
                  <a:lnTo>
                    <a:pt x="0" y="6807200"/>
                  </a:lnTo>
                  <a:lnTo>
                    <a:pt x="0" y="0"/>
                  </a:lnTo>
                  <a:close/>
                </a:path>
              </a:pathLst>
            </a:custGeom>
            <a:blipFill>
              <a:blip r:embed="rId3"/>
              <a:stretch>
                <a:fillRect l="0" t="-38688" r="0" b="-38688"/>
              </a:stretch>
            </a:blipFill>
          </p:spPr>
        </p:sp>
      </p:grpSp>
      <p:sp>
        <p:nvSpPr>
          <p:cNvPr name="TextBox 6" id="6"/>
          <p:cNvSpPr txBox="true"/>
          <p:nvPr/>
        </p:nvSpPr>
        <p:spPr>
          <a:xfrm rot="0">
            <a:off x="5416451" y="2057001"/>
            <a:ext cx="9436298" cy="1342390"/>
          </a:xfrm>
          <a:prstGeom prst="rect">
            <a:avLst/>
          </a:prstGeom>
        </p:spPr>
        <p:txBody>
          <a:bodyPr anchor="t" rtlCol="false" tIns="0" lIns="0" bIns="0" rIns="0">
            <a:spAutoFit/>
          </a:bodyPr>
          <a:lstStyle/>
          <a:p>
            <a:pPr algn="ctr">
              <a:lnSpc>
                <a:spcPts val="4759"/>
              </a:lnSpc>
            </a:pPr>
            <a:r>
              <a:rPr lang="en-US" sz="3399">
                <a:solidFill>
                  <a:srgbClr val="FCFCFC"/>
                </a:solidFill>
                <a:latin typeface="TT Drugs"/>
                <a:ea typeface="TT Drugs"/>
                <a:cs typeface="TT Drugs"/>
                <a:sym typeface="TT Drugs"/>
              </a:rPr>
              <a:t>5.The file is converted and listen or save it,and</a:t>
            </a:r>
          </a:p>
          <a:p>
            <a:pPr algn="ctr">
              <a:lnSpc>
                <a:spcPts val="4759"/>
              </a:lnSpc>
            </a:pPr>
            <a:r>
              <a:rPr lang="en-US" sz="3399">
                <a:solidFill>
                  <a:srgbClr val="FCFCFC"/>
                </a:solidFill>
                <a:latin typeface="TT Drugs"/>
                <a:ea typeface="TT Drugs"/>
                <a:cs typeface="TT Drugs"/>
                <a:sym typeface="TT Drugs"/>
              </a:rPr>
              <a:t> set your audio settings if needed  </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80321">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7748349">
            <a:off x="13284095" y="4404464"/>
            <a:ext cx="7153084" cy="6255830"/>
            <a:chOff x="0" y="0"/>
            <a:chExt cx="9537446" cy="8341106"/>
          </a:xfrm>
        </p:grpSpPr>
        <p:sp>
          <p:nvSpPr>
            <p:cNvPr name="Freeform 3" id="3"/>
            <p:cNvSpPr/>
            <p:nvPr/>
          </p:nvSpPr>
          <p:spPr>
            <a:xfrm flipH="false" flipV="false" rot="0">
              <a:off x="0" y="0"/>
              <a:ext cx="9537446" cy="8341106"/>
            </a:xfrm>
            <a:custGeom>
              <a:avLst/>
              <a:gdLst/>
              <a:ahLst/>
              <a:cxnLst/>
              <a:rect r="r" b="b" t="t" l="l"/>
              <a:pathLst>
                <a:path h="8341106" w="9537446">
                  <a:moveTo>
                    <a:pt x="0" y="0"/>
                  </a:moveTo>
                  <a:lnTo>
                    <a:pt x="9537446" y="0"/>
                  </a:lnTo>
                  <a:lnTo>
                    <a:pt x="9537446" y="8341106"/>
                  </a:lnTo>
                  <a:lnTo>
                    <a:pt x="0" y="8341106"/>
                  </a:lnTo>
                  <a:lnTo>
                    <a:pt x="0" y="0"/>
                  </a:lnTo>
                  <a:close/>
                </a:path>
              </a:pathLst>
            </a:custGeom>
            <a:blipFill>
              <a:blip r:embed="rId2"/>
              <a:stretch>
                <a:fillRect l="-6" t="0" r="-6" b="0"/>
              </a:stretch>
            </a:blipFill>
          </p:spPr>
        </p:sp>
      </p:grpSp>
      <p:grpSp>
        <p:nvGrpSpPr>
          <p:cNvPr name="Group 4" id="4"/>
          <p:cNvGrpSpPr/>
          <p:nvPr/>
        </p:nvGrpSpPr>
        <p:grpSpPr>
          <a:xfrm rot="0">
            <a:off x="1028700" y="2418854"/>
            <a:ext cx="11907107" cy="5449253"/>
            <a:chOff x="0" y="0"/>
            <a:chExt cx="15876143" cy="7265670"/>
          </a:xfrm>
        </p:grpSpPr>
        <p:sp>
          <p:nvSpPr>
            <p:cNvPr name="Freeform 5" id="5"/>
            <p:cNvSpPr/>
            <p:nvPr/>
          </p:nvSpPr>
          <p:spPr>
            <a:xfrm flipH="false" flipV="false" rot="0">
              <a:off x="0" y="0"/>
              <a:ext cx="15876143" cy="7265670"/>
            </a:xfrm>
            <a:custGeom>
              <a:avLst/>
              <a:gdLst/>
              <a:ahLst/>
              <a:cxnLst/>
              <a:rect r="r" b="b" t="t" l="l"/>
              <a:pathLst>
                <a:path h="7265670" w="15876143">
                  <a:moveTo>
                    <a:pt x="0" y="0"/>
                  </a:moveTo>
                  <a:lnTo>
                    <a:pt x="15876143" y="0"/>
                  </a:lnTo>
                  <a:lnTo>
                    <a:pt x="15876143" y="7265670"/>
                  </a:lnTo>
                  <a:lnTo>
                    <a:pt x="0" y="7265670"/>
                  </a:lnTo>
                  <a:lnTo>
                    <a:pt x="0" y="0"/>
                  </a:lnTo>
                  <a:close/>
                </a:path>
              </a:pathLst>
            </a:custGeom>
            <a:blipFill>
              <a:blip r:embed="rId3"/>
              <a:stretch>
                <a:fillRect l="0" t="-2790" r="0" b="-2790"/>
              </a:stretch>
            </a:blipFill>
          </p:spPr>
        </p:sp>
      </p:grpSp>
      <p:sp>
        <p:nvSpPr>
          <p:cNvPr name="TextBox 6" id="6"/>
          <p:cNvSpPr txBox="true"/>
          <p:nvPr/>
        </p:nvSpPr>
        <p:spPr>
          <a:xfrm rot="0">
            <a:off x="818120" y="1183987"/>
            <a:ext cx="11907074" cy="71374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6.Select the download option if needed</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graphicFrame>
        <p:nvGraphicFramePr>
          <p:cNvPr name="Table 4" id="4"/>
          <p:cNvGraphicFramePr>
            <a:graphicFrameLocks noGrp="true"/>
          </p:cNvGraphicFramePr>
          <p:nvPr/>
        </p:nvGraphicFramePr>
        <p:xfrm>
          <a:off x="657832" y="1728787"/>
          <a:ext cx="16967200" cy="7759700"/>
        </p:xfrm>
        <a:graphic>
          <a:graphicData uri="http://schemas.openxmlformats.org/drawingml/2006/table">
            <a:tbl>
              <a:tblPr/>
              <a:tblGrid>
                <a:gridCol w="4241800"/>
                <a:gridCol w="4241800"/>
                <a:gridCol w="4241800"/>
                <a:gridCol w="4241800"/>
              </a:tblGrid>
              <a:tr h="1094741">
                <a:tc>
                  <a:txBody>
                    <a:bodyPr anchor="t" rtlCol="false"/>
                    <a:lstStyle/>
                    <a:p>
                      <a:pPr algn="ctr">
                        <a:lnSpc>
                          <a:spcPts val="3078"/>
                        </a:lnSpc>
                        <a:defRPr/>
                      </a:pPr>
                      <a:r>
                        <a:rPr lang="en-US" sz="2199" b="true">
                          <a:solidFill>
                            <a:srgbClr val="FFFFFF"/>
                          </a:solidFill>
                          <a:latin typeface="TT Drugs Bold"/>
                          <a:ea typeface="TT Drugs Bold"/>
                          <a:cs typeface="TT Drugs Bold"/>
                          <a:sym typeface="TT Drugs Bold"/>
                        </a:rPr>
                        <a:t>Test Case ID</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078"/>
                        </a:lnSpc>
                        <a:defRPr/>
                      </a:pPr>
                      <a:r>
                        <a:rPr lang="en-US" sz="2199" b="true">
                          <a:solidFill>
                            <a:srgbClr val="FFFFFF"/>
                          </a:solidFill>
                          <a:latin typeface="TT Drugs Bold"/>
                          <a:ea typeface="TT Drugs Bold"/>
                          <a:cs typeface="TT Drugs Bold"/>
                          <a:sym typeface="TT Drugs Bold"/>
                        </a:rPr>
                        <a:t>Test Scenario</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219"/>
                        </a:lnSpc>
                        <a:defRPr/>
                      </a:pPr>
                      <a:r>
                        <a:rPr lang="en-US" sz="2299" b="true">
                          <a:solidFill>
                            <a:srgbClr val="FFFFFF"/>
                          </a:solidFill>
                          <a:latin typeface="TT Drugs Bold"/>
                          <a:ea typeface="TT Drugs Bold"/>
                          <a:cs typeface="TT Drugs Bold"/>
                          <a:sym typeface="TT Drugs Bold"/>
                        </a:rPr>
                        <a:t>Input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078"/>
                        </a:lnSpc>
                        <a:defRPr/>
                      </a:pPr>
                      <a:r>
                        <a:rPr lang="en-US" sz="2199" b="true">
                          <a:solidFill>
                            <a:srgbClr val="FFFFFF"/>
                          </a:solidFill>
                          <a:latin typeface="TT Drugs Bold"/>
                          <a:ea typeface="TT Drugs Bold"/>
                          <a:cs typeface="TT Drugs Bold"/>
                          <a:sym typeface="TT Drugs Bold"/>
                        </a:rPr>
                        <a:t>Expected Output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530359">
                <a:tc>
                  <a:txBody>
                    <a:bodyPr anchor="t" rtlCol="false"/>
                    <a:lstStyle/>
                    <a:p>
                      <a:pPr algn="ctr">
                        <a:lnSpc>
                          <a:spcPts val="3359"/>
                        </a:lnSpc>
                        <a:defRPr/>
                      </a:pPr>
                      <a:r>
                        <a:rPr lang="en-US" sz="2399">
                          <a:solidFill>
                            <a:srgbClr val="FFFFFF"/>
                          </a:solidFill>
                          <a:latin typeface="TT Drugs"/>
                          <a:ea typeface="TT Drugs"/>
                          <a:cs typeface="TT Drugs"/>
                          <a:sym typeface="TT Drugs"/>
                        </a:rPr>
                        <a:t>TC01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939"/>
                        </a:lnSpc>
                        <a:defRPr/>
                      </a:pPr>
                      <a:r>
                        <a:rPr lang="en-US" sz="2099">
                          <a:solidFill>
                            <a:srgbClr val="FFFFFF"/>
                          </a:solidFill>
                          <a:latin typeface="TT Drugs"/>
                          <a:ea typeface="TT Drugs"/>
                          <a:cs typeface="TT Drugs"/>
                          <a:sym typeface="TT Drugs"/>
                        </a:rPr>
                        <a:t>Check if the PDF file has been successfully uploaded</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939"/>
                        </a:lnSpc>
                        <a:defRPr/>
                      </a:pPr>
                      <a:r>
                        <a:rPr lang="en-US" sz="2099">
                          <a:solidFill>
                            <a:srgbClr val="FFFFFF"/>
                          </a:solidFill>
                          <a:latin typeface="TT Drugs"/>
                          <a:ea typeface="TT Drugs"/>
                          <a:cs typeface="TT Drugs"/>
                          <a:sym typeface="TT Drugs"/>
                        </a:rPr>
                        <a:t>Upload a valid PDF file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939"/>
                        </a:lnSpc>
                        <a:defRPr/>
                      </a:pPr>
                      <a:r>
                        <a:rPr lang="en-US" sz="2099">
                          <a:solidFill>
                            <a:srgbClr val="FFFFFF"/>
                          </a:solidFill>
                          <a:latin typeface="TT Drugs"/>
                          <a:ea typeface="TT Drugs"/>
                          <a:cs typeface="TT Drugs"/>
                          <a:sym typeface="TT Drugs"/>
                        </a:rPr>
                        <a:t>PDF file uploaded successfully and accepted by system.</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201414">
                <a:tc>
                  <a:txBody>
                    <a:bodyPr anchor="t" rtlCol="false"/>
                    <a:lstStyle/>
                    <a:p>
                      <a:pPr algn="ctr">
                        <a:lnSpc>
                          <a:spcPts val="3359"/>
                        </a:lnSpc>
                        <a:defRPr/>
                      </a:pPr>
                      <a:r>
                        <a:rPr lang="en-US" sz="2399">
                          <a:solidFill>
                            <a:srgbClr val="FFFFFF"/>
                          </a:solidFill>
                          <a:latin typeface="TT Drugs"/>
                          <a:ea typeface="TT Drugs"/>
                          <a:cs typeface="TT Drugs"/>
                          <a:sym typeface="TT Drugs"/>
                        </a:rPr>
                        <a:t>TC02</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939"/>
                        </a:lnSpc>
                        <a:defRPr/>
                      </a:pPr>
                      <a:r>
                        <a:rPr lang="en-US" sz="2099">
                          <a:solidFill>
                            <a:srgbClr val="FFFFFF"/>
                          </a:solidFill>
                          <a:latin typeface="TT Drugs"/>
                          <a:ea typeface="TT Drugs"/>
                          <a:cs typeface="TT Drugs"/>
                          <a:sym typeface="TT Drugs"/>
                        </a:rPr>
                        <a:t>Verify audio file generation after PDF upload</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939"/>
                        </a:lnSpc>
                        <a:defRPr/>
                      </a:pPr>
                      <a:r>
                        <a:rPr lang="en-US" sz="2099">
                          <a:solidFill>
                            <a:srgbClr val="FFFFFF"/>
                          </a:solidFill>
                          <a:latin typeface="TT Drugs"/>
                          <a:ea typeface="TT Drugs"/>
                          <a:cs typeface="TT Drugs"/>
                          <a:sym typeface="TT Drugs"/>
                        </a:rPr>
                        <a:t>Upload a valid PDF file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939"/>
                        </a:lnSpc>
                        <a:defRPr/>
                      </a:pPr>
                      <a:r>
                        <a:rPr lang="en-US" sz="2099">
                          <a:solidFill>
                            <a:srgbClr val="FFFFFF"/>
                          </a:solidFill>
                          <a:latin typeface="TT Drugs"/>
                          <a:ea typeface="TT Drugs"/>
                          <a:cs typeface="TT Drugs"/>
                          <a:sym typeface="TT Drugs"/>
                        </a:rPr>
                        <a:t>Audio file generated successfully.</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201414">
                <a:tc>
                  <a:txBody>
                    <a:bodyPr anchor="t" rtlCol="false"/>
                    <a:lstStyle/>
                    <a:p>
                      <a:pPr algn="ctr">
                        <a:lnSpc>
                          <a:spcPts val="3078"/>
                        </a:lnSpc>
                        <a:defRPr/>
                      </a:pPr>
                      <a:r>
                        <a:rPr lang="en-US" sz="2199">
                          <a:solidFill>
                            <a:srgbClr val="FFFFFF"/>
                          </a:solidFill>
                          <a:latin typeface="TT Drugs"/>
                          <a:ea typeface="TT Drugs"/>
                          <a:cs typeface="TT Drugs"/>
                          <a:sym typeface="TT Drugs"/>
                        </a:rPr>
                        <a:t>TC03</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939"/>
                        </a:lnSpc>
                        <a:defRPr/>
                      </a:pPr>
                      <a:r>
                        <a:rPr lang="en-US" sz="2099">
                          <a:solidFill>
                            <a:srgbClr val="FFFFFF"/>
                          </a:solidFill>
                          <a:latin typeface="TT Drugs"/>
                          <a:ea typeface="TT Drugs"/>
                          <a:cs typeface="TT Drugs"/>
                          <a:sym typeface="TT Drugs"/>
                        </a:rPr>
                        <a:t>Display time when audio file was generated</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939"/>
                        </a:lnSpc>
                        <a:defRPr/>
                      </a:pPr>
                      <a:r>
                        <a:rPr lang="en-US" sz="2099">
                          <a:solidFill>
                            <a:srgbClr val="FFFFFF"/>
                          </a:solidFill>
                          <a:latin typeface="TT Drugs"/>
                          <a:ea typeface="TT Drugs"/>
                          <a:cs typeface="TT Drugs"/>
                          <a:sym typeface="TT Drugs"/>
                        </a:rPr>
                        <a:t>Upload a valid PDF file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939"/>
                        </a:lnSpc>
                        <a:defRPr/>
                      </a:pPr>
                      <a:r>
                        <a:rPr lang="en-US" sz="2099">
                          <a:solidFill>
                            <a:srgbClr val="FFFFFF"/>
                          </a:solidFill>
                          <a:latin typeface="TT Drugs"/>
                          <a:ea typeface="TT Drugs"/>
                          <a:cs typeface="TT Drugs"/>
                          <a:sym typeface="TT Drugs"/>
                        </a:rPr>
                        <a:t>Time of audio generation displayed on screen.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530359">
                <a:tc>
                  <a:txBody>
                    <a:bodyPr anchor="t" rtlCol="false"/>
                    <a:lstStyle/>
                    <a:p>
                      <a:pPr algn="ctr">
                        <a:lnSpc>
                          <a:spcPts val="3078"/>
                        </a:lnSpc>
                        <a:defRPr/>
                      </a:pPr>
                      <a:r>
                        <a:rPr lang="en-US" sz="2199">
                          <a:solidFill>
                            <a:srgbClr val="FFFFFF"/>
                          </a:solidFill>
                          <a:latin typeface="TT Drugs"/>
                          <a:ea typeface="TT Drugs"/>
                          <a:cs typeface="TT Drugs"/>
                          <a:sym typeface="TT Drugs"/>
                        </a:rPr>
                        <a:t>TC04</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939"/>
                        </a:lnSpc>
                        <a:defRPr/>
                      </a:pPr>
                      <a:r>
                        <a:rPr lang="en-US" sz="2099">
                          <a:solidFill>
                            <a:srgbClr val="FFFFFF"/>
                          </a:solidFill>
                          <a:latin typeface="TT Drugs"/>
                          <a:ea typeface="TT Drugs"/>
                          <a:cs typeface="TT Drugs"/>
                          <a:sym typeface="TT Drugs"/>
                        </a:rPr>
                        <a:t>Display time of audio file generation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939"/>
                        </a:lnSpc>
                        <a:defRPr/>
                      </a:pPr>
                      <a:r>
                        <a:rPr lang="en-US" sz="2099">
                          <a:solidFill>
                            <a:srgbClr val="FFFFFF"/>
                          </a:solidFill>
                          <a:latin typeface="TT Drugs"/>
                          <a:ea typeface="TT Drugs"/>
                          <a:cs typeface="TT Drugs"/>
                          <a:sym typeface="TT Drugs"/>
                        </a:rPr>
                        <a:t>Upload a valid PDF file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939"/>
                        </a:lnSpc>
                        <a:defRPr/>
                      </a:pPr>
                      <a:r>
                        <a:rPr lang="en-US" sz="2099">
                          <a:solidFill>
                            <a:srgbClr val="FFFFFF"/>
                          </a:solidFill>
                          <a:latin typeface="TT Drugs"/>
                          <a:ea typeface="TT Drugs"/>
                          <a:cs typeface="TT Drugs"/>
                          <a:sym typeface="TT Drugs"/>
                        </a:rPr>
                        <a:t>The time when the audio file is generated is displayed to the user.</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201414">
                <a:tc>
                  <a:txBody>
                    <a:bodyPr anchor="t" rtlCol="false"/>
                    <a:lstStyle/>
                    <a:p>
                      <a:pPr algn="ctr">
                        <a:lnSpc>
                          <a:spcPts val="3078"/>
                        </a:lnSpc>
                        <a:defRPr/>
                      </a:pPr>
                      <a:r>
                        <a:rPr lang="en-US" sz="2199">
                          <a:solidFill>
                            <a:srgbClr val="FFFFFF"/>
                          </a:solidFill>
                          <a:latin typeface="TT Drugs"/>
                          <a:ea typeface="TT Drugs"/>
                          <a:cs typeface="TT Drugs"/>
                          <a:sym typeface="TT Drugs"/>
                        </a:rPr>
                        <a:t>TC05</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939"/>
                        </a:lnSpc>
                        <a:defRPr/>
                      </a:pPr>
                      <a:r>
                        <a:rPr lang="en-US" sz="2099">
                          <a:solidFill>
                            <a:srgbClr val="FFFFFF"/>
                          </a:solidFill>
                          <a:latin typeface="TT Drugs"/>
                          <a:ea typeface="TT Drugs"/>
                          <a:cs typeface="TT Drugs"/>
                          <a:sym typeface="TT Drugs"/>
                        </a:rPr>
                        <a:t>Save the generated audio file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939"/>
                        </a:lnSpc>
                        <a:defRPr/>
                      </a:pPr>
                      <a:r>
                        <a:rPr lang="en-US" sz="2099">
                          <a:solidFill>
                            <a:srgbClr val="FFFFFF"/>
                          </a:solidFill>
                          <a:latin typeface="TT Drugs"/>
                          <a:ea typeface="TT Drugs"/>
                          <a:cs typeface="TT Drugs"/>
                          <a:sym typeface="TT Drugs"/>
                        </a:rPr>
                        <a:t>Upload a valid PDF file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939"/>
                        </a:lnSpc>
                        <a:defRPr/>
                      </a:pPr>
                      <a:r>
                        <a:rPr lang="en-US" sz="2099">
                          <a:solidFill>
                            <a:srgbClr val="FFFFFF"/>
                          </a:solidFill>
                          <a:latin typeface="TT Drugs"/>
                          <a:ea typeface="TT Drugs"/>
                          <a:cs typeface="TT Drugs"/>
                          <a:sym typeface="TT Drugs"/>
                        </a:rPr>
                        <a:t>The user can save the audio file to their device.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5" id="5"/>
          <p:cNvSpPr txBox="true"/>
          <p:nvPr/>
        </p:nvSpPr>
        <p:spPr>
          <a:xfrm rot="0">
            <a:off x="6823015" y="-214313"/>
            <a:ext cx="6289354" cy="1762125"/>
          </a:xfrm>
          <a:prstGeom prst="rect">
            <a:avLst/>
          </a:prstGeom>
        </p:spPr>
        <p:txBody>
          <a:bodyPr anchor="t" rtlCol="false" tIns="0" lIns="0" bIns="0" rIns="0">
            <a:spAutoFit/>
          </a:bodyPr>
          <a:lstStyle/>
          <a:p>
            <a:pPr algn="ctr">
              <a:lnSpc>
                <a:spcPts val="11040"/>
              </a:lnSpc>
            </a:pPr>
            <a:r>
              <a:rPr lang="en-US" sz="9200">
                <a:solidFill>
                  <a:srgbClr val="FFFFFF"/>
                </a:solidFill>
                <a:latin typeface="Arial"/>
                <a:ea typeface="Arial"/>
                <a:cs typeface="Arial"/>
                <a:sym typeface="Arial"/>
              </a:rPr>
              <a:t>Testcases</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grpSp>
        <p:nvGrpSpPr>
          <p:cNvPr name="Group 4" id="4"/>
          <p:cNvGrpSpPr/>
          <p:nvPr/>
        </p:nvGrpSpPr>
        <p:grpSpPr>
          <a:xfrm rot="0">
            <a:off x="0" y="0"/>
            <a:ext cx="5602986" cy="5781675"/>
            <a:chOff x="0" y="0"/>
            <a:chExt cx="7470648" cy="7708900"/>
          </a:xfrm>
        </p:grpSpPr>
        <p:sp>
          <p:nvSpPr>
            <p:cNvPr name="Freeform 5" id="5"/>
            <p:cNvSpPr/>
            <p:nvPr/>
          </p:nvSpPr>
          <p:spPr>
            <a:xfrm flipH="false" flipV="false" rot="0">
              <a:off x="0" y="0"/>
              <a:ext cx="7470648" cy="7708900"/>
            </a:xfrm>
            <a:custGeom>
              <a:avLst/>
              <a:gdLst/>
              <a:ahLst/>
              <a:cxnLst/>
              <a:rect r="r" b="b" t="t" l="l"/>
              <a:pathLst>
                <a:path h="7708900" w="7470648">
                  <a:moveTo>
                    <a:pt x="0" y="0"/>
                  </a:moveTo>
                  <a:lnTo>
                    <a:pt x="7470648" y="0"/>
                  </a:lnTo>
                  <a:lnTo>
                    <a:pt x="7470648" y="7708900"/>
                  </a:lnTo>
                  <a:lnTo>
                    <a:pt x="0" y="7708900"/>
                  </a:lnTo>
                  <a:lnTo>
                    <a:pt x="0" y="0"/>
                  </a:lnTo>
                  <a:close/>
                </a:path>
              </a:pathLst>
            </a:custGeom>
            <a:blipFill>
              <a:blip r:embed="rId3"/>
              <a:stretch>
                <a:fillRect l="-50" t="0" r="-50" b="0"/>
              </a:stretch>
            </a:blipFill>
          </p:spPr>
        </p:sp>
      </p:grpSp>
      <p:sp>
        <p:nvSpPr>
          <p:cNvPr name="TextBox 6" id="6"/>
          <p:cNvSpPr txBox="true"/>
          <p:nvPr/>
        </p:nvSpPr>
        <p:spPr>
          <a:xfrm rot="0">
            <a:off x="7129216" y="-44583"/>
            <a:ext cx="7966709" cy="1957705"/>
          </a:xfrm>
          <a:prstGeom prst="rect">
            <a:avLst/>
          </a:prstGeom>
        </p:spPr>
        <p:txBody>
          <a:bodyPr anchor="t" rtlCol="false" tIns="0" lIns="0" bIns="0" rIns="0">
            <a:spAutoFit/>
          </a:bodyPr>
          <a:lstStyle/>
          <a:p>
            <a:pPr algn="l">
              <a:lnSpc>
                <a:spcPts val="11040"/>
              </a:lnSpc>
            </a:pPr>
            <a:r>
              <a:rPr lang="en-US" sz="9200" spc="-699">
                <a:solidFill>
                  <a:srgbClr val="FFFFFF"/>
                </a:solidFill>
                <a:latin typeface="Arial"/>
                <a:ea typeface="Arial"/>
                <a:cs typeface="Arial"/>
                <a:sym typeface="Arial"/>
              </a:rPr>
              <a:t>CONCLUSION</a:t>
            </a:r>
          </a:p>
        </p:txBody>
      </p:sp>
      <p:sp>
        <p:nvSpPr>
          <p:cNvPr name="TextBox 7" id="7"/>
          <p:cNvSpPr txBox="true"/>
          <p:nvPr/>
        </p:nvSpPr>
        <p:spPr>
          <a:xfrm rot="0">
            <a:off x="5810042" y="1845701"/>
            <a:ext cx="11802744" cy="6081248"/>
          </a:xfrm>
          <a:prstGeom prst="rect">
            <a:avLst/>
          </a:prstGeom>
        </p:spPr>
        <p:txBody>
          <a:bodyPr anchor="t" rtlCol="false" tIns="0" lIns="0" bIns="0" rIns="0">
            <a:spAutoFit/>
          </a:bodyPr>
          <a:lstStyle/>
          <a:p>
            <a:pPr algn="just">
              <a:lnSpc>
                <a:spcPts val="5726"/>
              </a:lnSpc>
            </a:pPr>
            <a:r>
              <a:rPr lang="en-US" sz="3300" spc="158">
                <a:solidFill>
                  <a:srgbClr val="FFFFFF"/>
                </a:solidFill>
                <a:latin typeface="TT Drugs"/>
                <a:ea typeface="TT Drugs"/>
                <a:cs typeface="TT Drugs"/>
                <a:sym typeface="TT Drugs"/>
              </a:rPr>
              <a:t>The PDF-to-Voice Converter makes PDF content accessible by converting it into customizable audio. It provides essential features like text extraction, voice adjustment, and playback control, benefiting users with visual impairments or reading challenges. The system can be further enhanced with multi-language support and more customization options in the future.</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 y="-395922"/>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sp>
        <p:nvSpPr>
          <p:cNvPr name="TextBox 4" id="4"/>
          <p:cNvSpPr txBox="true"/>
          <p:nvPr/>
        </p:nvSpPr>
        <p:spPr>
          <a:xfrm rot="0">
            <a:off x="6838950" y="462549"/>
            <a:ext cx="6118273" cy="1235050"/>
          </a:xfrm>
          <a:prstGeom prst="rect">
            <a:avLst/>
          </a:prstGeom>
        </p:spPr>
        <p:txBody>
          <a:bodyPr anchor="t" rtlCol="false" tIns="0" lIns="0" bIns="0" rIns="0">
            <a:spAutoFit/>
          </a:bodyPr>
          <a:lstStyle/>
          <a:p>
            <a:pPr algn="ctr">
              <a:lnSpc>
                <a:spcPts val="9099"/>
              </a:lnSpc>
            </a:pPr>
            <a:r>
              <a:rPr lang="en-US" sz="6498" b="true">
                <a:solidFill>
                  <a:srgbClr val="FFFFFF"/>
                </a:solidFill>
                <a:latin typeface="TT Drugs Bold"/>
                <a:ea typeface="TT Drugs Bold"/>
                <a:cs typeface="TT Drugs Bold"/>
                <a:sym typeface="TT Drugs Bold"/>
              </a:rPr>
              <a:t>References</a:t>
            </a:r>
          </a:p>
        </p:txBody>
      </p:sp>
      <p:sp>
        <p:nvSpPr>
          <p:cNvPr name="TextBox 5" id="5"/>
          <p:cNvSpPr txBox="true"/>
          <p:nvPr/>
        </p:nvSpPr>
        <p:spPr>
          <a:xfrm rot="0">
            <a:off x="0" y="2401566"/>
            <a:ext cx="18288000" cy="6035104"/>
          </a:xfrm>
          <a:prstGeom prst="rect">
            <a:avLst/>
          </a:prstGeom>
        </p:spPr>
        <p:txBody>
          <a:bodyPr anchor="t" rtlCol="false" tIns="0" lIns="0" bIns="0" rIns="0">
            <a:spAutoFit/>
          </a:bodyPr>
          <a:lstStyle/>
          <a:p>
            <a:pPr algn="l" marL="819153" indent="-204788" lvl="3">
              <a:lnSpc>
                <a:spcPts val="5520"/>
              </a:lnSpc>
              <a:buAutoNum type="arabicPeriod" startAt="1"/>
            </a:pPr>
            <a:r>
              <a:rPr lang="en-US" b="true" sz="3000">
                <a:solidFill>
                  <a:srgbClr val="FFFFFF"/>
                </a:solidFill>
                <a:latin typeface="TT Drugs Bold"/>
                <a:ea typeface="TT Drugs Bold"/>
                <a:cs typeface="TT Drugs Bold"/>
                <a:sym typeface="TT Drugs Bold"/>
              </a:rPr>
              <a:t>Wang et al., “Multilingual Transformer-based OCR and TTS pipeline,” IEEE Access, 2023.</a:t>
            </a:r>
          </a:p>
          <a:p>
            <a:pPr algn="l" marL="819153" indent="-204788" lvl="3">
              <a:lnSpc>
                <a:spcPts val="5520"/>
              </a:lnSpc>
              <a:buAutoNum type="arabicPeriod" startAt="1"/>
            </a:pPr>
            <a:r>
              <a:rPr lang="en-US" b="true" sz="3000">
                <a:solidFill>
                  <a:srgbClr val="FFFFFF"/>
                </a:solidFill>
                <a:latin typeface="TT Drugs Bold"/>
                <a:ea typeface="TT Drugs Bold"/>
                <a:cs typeface="TT Drugs Bold"/>
                <a:sym typeface="TT Drugs Bold"/>
              </a:rPr>
              <a:t>Tan &amp; Ibrahim, “Lightweight OCR with Vision Transformers (ViT),” Elsevier – Pattern Recognition Letters, 2023.</a:t>
            </a:r>
          </a:p>
          <a:p>
            <a:pPr algn="l" marL="764423" indent="-191106" lvl="3">
              <a:lnSpc>
                <a:spcPts val="5152"/>
              </a:lnSpc>
              <a:buAutoNum type="arabicPeriod" startAt="1"/>
            </a:pPr>
            <a:r>
              <a:rPr lang="en-US" b="true" sz="2799">
                <a:solidFill>
                  <a:srgbClr val="FFFFFF"/>
                </a:solidFill>
                <a:latin typeface="TT Drugs Bold"/>
                <a:ea typeface="TT Drugs Bold"/>
                <a:cs typeface="TT Drugs Bold"/>
                <a:sym typeface="TT Drugs Bold"/>
              </a:rPr>
              <a:t>Nguyen et al., “Real-time TTS using diffusion models,” ACM Multimedia, 2023.</a:t>
            </a:r>
          </a:p>
          <a:p>
            <a:pPr algn="l" marL="764423" indent="-191106" lvl="3">
              <a:lnSpc>
                <a:spcPts val="5152"/>
              </a:lnSpc>
              <a:buAutoNum type="arabicPeriod" startAt="1"/>
            </a:pPr>
            <a:r>
              <a:rPr lang="en-US" b="true" sz="2799">
                <a:solidFill>
                  <a:srgbClr val="FFFFFF"/>
                </a:solidFill>
                <a:latin typeface="TT Drugs Bold"/>
                <a:ea typeface="TT Drugs Bold"/>
                <a:cs typeface="TT Drugs Bold"/>
                <a:sym typeface="TT Drugs Bold"/>
              </a:rPr>
              <a:t>Chakraborty &amp; Singh, “End-to-end OCR-TTS pipeline with self-supervised pretraining,” MDPI Electronics, 2023.</a:t>
            </a:r>
          </a:p>
          <a:p>
            <a:pPr algn="l" marL="737240" indent="-184310" lvl="3">
              <a:lnSpc>
                <a:spcPts val="4968"/>
              </a:lnSpc>
              <a:buAutoNum type="arabicPeriod" startAt="1"/>
            </a:pPr>
            <a:r>
              <a:rPr lang="en-US" b="true" sz="2700">
                <a:solidFill>
                  <a:srgbClr val="FFFFFF"/>
                </a:solidFill>
                <a:latin typeface="TT Drugs Bold"/>
                <a:ea typeface="TT Drugs Bold"/>
                <a:cs typeface="TT Drugs Bold"/>
                <a:sym typeface="TT Drugs Bold"/>
              </a:rPr>
              <a:t>Ahmed et al., “Context-aware PDF reader with AI-based voice personalization,” Wiley - Expert Systems, 2023.</a:t>
            </a:r>
          </a:p>
          <a:p>
            <a:pPr algn="ctr" marL="819156" indent="-204789" lvl="3">
              <a:lnSpc>
                <a:spcPts val="7139"/>
              </a:lnSpc>
            </a:pPr>
          </a:p>
        </p:txBody>
      </p:sp>
      <p:sp>
        <p:nvSpPr>
          <p:cNvPr name="TextBox 6" id="6"/>
          <p:cNvSpPr txBox="true"/>
          <p:nvPr/>
        </p:nvSpPr>
        <p:spPr>
          <a:xfrm rot="0">
            <a:off x="838637" y="8341420"/>
            <a:ext cx="1529001"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Link:</a:t>
            </a:r>
          </a:p>
        </p:txBody>
      </p:sp>
      <p:sp>
        <p:nvSpPr>
          <p:cNvPr name="TextBox 7" id="7"/>
          <p:cNvSpPr txBox="true"/>
          <p:nvPr/>
        </p:nvSpPr>
        <p:spPr>
          <a:xfrm rot="0">
            <a:off x="2746198" y="8509059"/>
            <a:ext cx="7357706"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https://github.com/jc-710/PDFVoice</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grpSp>
        <p:nvGrpSpPr>
          <p:cNvPr name="Group 4" id="4"/>
          <p:cNvGrpSpPr/>
          <p:nvPr/>
        </p:nvGrpSpPr>
        <p:grpSpPr>
          <a:xfrm rot="0">
            <a:off x="3127342" y="3980122"/>
            <a:ext cx="12325350" cy="2324100"/>
            <a:chOff x="0" y="0"/>
            <a:chExt cx="16433800" cy="3098800"/>
          </a:xfrm>
        </p:grpSpPr>
        <p:sp>
          <p:nvSpPr>
            <p:cNvPr name="Freeform 5" id="5"/>
            <p:cNvSpPr/>
            <p:nvPr/>
          </p:nvSpPr>
          <p:spPr>
            <a:xfrm flipH="false" flipV="false" rot="0">
              <a:off x="0" y="0"/>
              <a:ext cx="16433800" cy="3098800"/>
            </a:xfrm>
            <a:custGeom>
              <a:avLst/>
              <a:gdLst/>
              <a:ahLst/>
              <a:cxnLst/>
              <a:rect r="r" b="b" t="t" l="l"/>
              <a:pathLst>
                <a:path h="3098800" w="16433800">
                  <a:moveTo>
                    <a:pt x="0" y="0"/>
                  </a:moveTo>
                  <a:lnTo>
                    <a:pt x="16433800" y="0"/>
                  </a:lnTo>
                  <a:lnTo>
                    <a:pt x="16433800" y="3098800"/>
                  </a:lnTo>
                  <a:lnTo>
                    <a:pt x="0" y="3098800"/>
                  </a:lnTo>
                  <a:lnTo>
                    <a:pt x="0" y="0"/>
                  </a:lnTo>
                  <a:close/>
                </a:path>
              </a:pathLst>
            </a:custGeom>
            <a:blipFill>
              <a:blip r:embed="rId3"/>
              <a:stretch>
                <a:fillRect l="0" t="-27" r="0" b="-27"/>
              </a:stretch>
            </a:blipFill>
          </p:spPr>
        </p:sp>
      </p:grpSp>
      <p:grpSp>
        <p:nvGrpSpPr>
          <p:cNvPr name="Group 6" id="6"/>
          <p:cNvGrpSpPr/>
          <p:nvPr/>
        </p:nvGrpSpPr>
        <p:grpSpPr>
          <a:xfrm rot="0">
            <a:off x="5330951" y="3834383"/>
            <a:ext cx="8653272" cy="2715768"/>
            <a:chOff x="0" y="0"/>
            <a:chExt cx="11537696" cy="3621024"/>
          </a:xfrm>
        </p:grpSpPr>
        <p:sp>
          <p:nvSpPr>
            <p:cNvPr name="Freeform 7" id="7"/>
            <p:cNvSpPr/>
            <p:nvPr/>
          </p:nvSpPr>
          <p:spPr>
            <a:xfrm flipH="false" flipV="false" rot="0">
              <a:off x="0" y="0"/>
              <a:ext cx="11537696" cy="3621024"/>
            </a:xfrm>
            <a:custGeom>
              <a:avLst/>
              <a:gdLst/>
              <a:ahLst/>
              <a:cxnLst/>
              <a:rect r="r" b="b" t="t" l="l"/>
              <a:pathLst>
                <a:path h="3621024" w="11537696">
                  <a:moveTo>
                    <a:pt x="0" y="0"/>
                  </a:moveTo>
                  <a:lnTo>
                    <a:pt x="11537696" y="0"/>
                  </a:lnTo>
                  <a:lnTo>
                    <a:pt x="11537696" y="3621024"/>
                  </a:lnTo>
                  <a:lnTo>
                    <a:pt x="0" y="3621024"/>
                  </a:lnTo>
                  <a:lnTo>
                    <a:pt x="0" y="0"/>
                  </a:lnTo>
                  <a:close/>
                </a:path>
              </a:pathLst>
            </a:custGeom>
            <a:blipFill>
              <a:blip r:embed="rId4"/>
              <a:stretch>
                <a:fillRect l="0" t="-66" r="0" b="-66"/>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80321">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465334" y="1490946"/>
            <a:ext cx="8423053" cy="7886795"/>
            <a:chOff x="0" y="0"/>
            <a:chExt cx="11230737" cy="10515727"/>
          </a:xfrm>
        </p:grpSpPr>
        <p:sp>
          <p:nvSpPr>
            <p:cNvPr name="Freeform 3" id="3"/>
            <p:cNvSpPr/>
            <p:nvPr/>
          </p:nvSpPr>
          <p:spPr>
            <a:xfrm flipH="false" flipV="false" rot="0">
              <a:off x="0" y="0"/>
              <a:ext cx="11230737" cy="10515727"/>
            </a:xfrm>
            <a:custGeom>
              <a:avLst/>
              <a:gdLst/>
              <a:ahLst/>
              <a:cxnLst/>
              <a:rect r="r" b="b" t="t" l="l"/>
              <a:pathLst>
                <a:path h="10515727" w="11230737">
                  <a:moveTo>
                    <a:pt x="0" y="0"/>
                  </a:moveTo>
                  <a:lnTo>
                    <a:pt x="11230737" y="0"/>
                  </a:lnTo>
                  <a:lnTo>
                    <a:pt x="11230737" y="10515727"/>
                  </a:lnTo>
                  <a:lnTo>
                    <a:pt x="0" y="10515727"/>
                  </a:lnTo>
                  <a:lnTo>
                    <a:pt x="0" y="0"/>
                  </a:lnTo>
                  <a:close/>
                </a:path>
              </a:pathLst>
            </a:custGeom>
            <a:blipFill>
              <a:blip r:embed="rId2"/>
              <a:stretch>
                <a:fillRect l="-20202" t="0" r="-20202" b="0"/>
              </a:stretch>
            </a:blipFill>
          </p:spPr>
        </p:sp>
      </p:grpSp>
      <p:sp>
        <p:nvSpPr>
          <p:cNvPr name="TextBox 4" id="4"/>
          <p:cNvSpPr txBox="true"/>
          <p:nvPr/>
        </p:nvSpPr>
        <p:spPr>
          <a:xfrm rot="0">
            <a:off x="3291507" y="-418498"/>
            <a:ext cx="11430910" cy="1737995"/>
          </a:xfrm>
          <a:prstGeom prst="rect">
            <a:avLst/>
          </a:prstGeom>
        </p:spPr>
        <p:txBody>
          <a:bodyPr anchor="t" rtlCol="false" tIns="0" lIns="0" bIns="0" rIns="0">
            <a:spAutoFit/>
          </a:bodyPr>
          <a:lstStyle/>
          <a:p>
            <a:pPr algn="ctr">
              <a:lnSpc>
                <a:spcPts val="12880"/>
              </a:lnSpc>
            </a:pPr>
            <a:r>
              <a:rPr lang="en-US" sz="9200" b="true">
                <a:solidFill>
                  <a:srgbClr val="FFFFFF"/>
                </a:solidFill>
                <a:latin typeface="TT Drugs Bold"/>
                <a:ea typeface="TT Drugs Bold"/>
                <a:cs typeface="TT Drugs Bold"/>
                <a:sym typeface="TT Drugs Bold"/>
              </a:rPr>
              <a:t>INTRODUCTION</a:t>
            </a:r>
          </a:p>
        </p:txBody>
      </p:sp>
      <p:sp>
        <p:nvSpPr>
          <p:cNvPr name="TextBox 5" id="5"/>
          <p:cNvSpPr txBox="true"/>
          <p:nvPr/>
        </p:nvSpPr>
        <p:spPr>
          <a:xfrm rot="0">
            <a:off x="5750106" y="1493934"/>
            <a:ext cx="11929109" cy="8291645"/>
          </a:xfrm>
          <a:prstGeom prst="rect">
            <a:avLst/>
          </a:prstGeom>
        </p:spPr>
        <p:txBody>
          <a:bodyPr anchor="t" rtlCol="false" tIns="0" lIns="0" bIns="0" rIns="0">
            <a:spAutoFit/>
          </a:bodyPr>
          <a:lstStyle/>
          <a:p>
            <a:pPr algn="l">
              <a:lnSpc>
                <a:spcPts val="3780"/>
              </a:lnSpc>
            </a:pPr>
            <a:r>
              <a:rPr lang="en-US" sz="2700" b="true">
                <a:solidFill>
                  <a:srgbClr val="FFFFFF"/>
                </a:solidFill>
                <a:latin typeface="TT Drugs Bold"/>
                <a:ea typeface="TT Drugs Bold"/>
                <a:cs typeface="TT Drugs Bold"/>
                <a:sym typeface="TT Drugs Bold"/>
              </a:rPr>
              <a:t>P</a:t>
            </a:r>
            <a:r>
              <a:rPr lang="en-US" sz="2700">
                <a:solidFill>
                  <a:srgbClr val="FFFFFF"/>
                </a:solidFill>
                <a:latin typeface="TT Drugs"/>
                <a:ea typeface="TT Drugs"/>
                <a:cs typeface="TT Drugs"/>
                <a:sym typeface="TT Drugs"/>
              </a:rPr>
              <a:t>DF Voice: AI-Powered MERN Stack PDF to Speech Converter addresses accessibility challenges for visually impaired users and auditory learners by converting PDF documents into high-quality speech.</a:t>
            </a:r>
          </a:p>
          <a:p>
            <a:pPr algn="l">
              <a:lnSpc>
                <a:spcPts val="3780"/>
              </a:lnSpc>
            </a:pPr>
          </a:p>
          <a:p>
            <a:pPr algn="l">
              <a:lnSpc>
                <a:spcPts val="3780"/>
              </a:lnSpc>
            </a:pPr>
            <a:r>
              <a:rPr lang="en-US" sz="2700" b="true">
                <a:solidFill>
                  <a:srgbClr val="FFFFFF"/>
                </a:solidFill>
                <a:latin typeface="TT Drugs Bold"/>
                <a:ea typeface="TT Drugs Bold"/>
                <a:cs typeface="TT Drugs Bold"/>
                <a:sym typeface="TT Drugs Bold"/>
              </a:rPr>
              <a:t>Key features:</a:t>
            </a:r>
          </a:p>
          <a:p>
            <a:pPr algn="l">
              <a:lnSpc>
                <a:spcPts val="3780"/>
              </a:lnSpc>
            </a:pPr>
          </a:p>
          <a:p>
            <a:pPr algn="just" marL="645263" indent="-161316" lvl="3">
              <a:lnSpc>
                <a:spcPts val="4112"/>
              </a:lnSpc>
              <a:buAutoNum type="arabicPeriod" startAt="1"/>
            </a:pPr>
            <a:r>
              <a:rPr lang="en-US" b="true" sz="2363">
                <a:solidFill>
                  <a:srgbClr val="FFFFFF"/>
                </a:solidFill>
                <a:latin typeface="TT Drugs Bold"/>
                <a:ea typeface="TT Drugs Bold"/>
                <a:cs typeface="TT Drugs Bold"/>
                <a:sym typeface="TT Drugs Bold"/>
              </a:rPr>
              <a:t>U</a:t>
            </a:r>
            <a:r>
              <a:rPr lang="en-US" sz="2363">
                <a:solidFill>
                  <a:srgbClr val="FFFFFF"/>
                </a:solidFill>
                <a:latin typeface="TT Drugs"/>
                <a:ea typeface="TT Drugs"/>
                <a:cs typeface="TT Drugs"/>
                <a:sym typeface="TT Drugs"/>
              </a:rPr>
              <a:t>ses AI, OCR, NLP, and deep learning-based TTS models for natural speech synthesis.</a:t>
            </a:r>
          </a:p>
          <a:p>
            <a:pPr algn="just" marL="702439" indent="-175610" lvl="3">
              <a:lnSpc>
                <a:spcPts val="4477"/>
              </a:lnSpc>
              <a:buAutoNum type="arabicPeriod" startAt="1"/>
            </a:pPr>
            <a:r>
              <a:rPr lang="en-US" sz="2572">
                <a:solidFill>
                  <a:srgbClr val="FFFFFF"/>
                </a:solidFill>
                <a:latin typeface="TT Drugs"/>
                <a:ea typeface="TT Drugs"/>
                <a:cs typeface="TT Drugs"/>
                <a:sym typeface="TT Drugs"/>
              </a:rPr>
              <a:t>Built on the MERN stack (MongoDB, Express.js, React.js, Node.js) for   seamless user experience.</a:t>
            </a:r>
          </a:p>
          <a:p>
            <a:pPr algn="just" marL="673911" indent="-168478" lvl="3">
              <a:lnSpc>
                <a:spcPts val="4294"/>
              </a:lnSpc>
              <a:buAutoNum type="arabicPeriod" startAt="1"/>
            </a:pPr>
            <a:r>
              <a:rPr lang="en-US" sz="2468">
                <a:solidFill>
                  <a:srgbClr val="FFFFFF"/>
                </a:solidFill>
                <a:latin typeface="TT Drugs"/>
                <a:ea typeface="TT Drugs"/>
                <a:cs typeface="TT Drugs"/>
                <a:sym typeface="TT Drugs"/>
              </a:rPr>
              <a:t>.Users can upload PDFs, select a language, adjust audio settings        (volume, pitch), and download speech files.</a:t>
            </a:r>
          </a:p>
          <a:p>
            <a:pPr algn="just" marL="673911" indent="-168478" lvl="3">
              <a:lnSpc>
                <a:spcPts val="4294"/>
              </a:lnSpc>
              <a:buAutoNum type="arabicPeriod" startAt="1"/>
            </a:pPr>
            <a:r>
              <a:rPr lang="en-US" sz="2468">
                <a:solidFill>
                  <a:srgbClr val="FFFFFF"/>
                </a:solidFill>
                <a:latin typeface="TT Drugs"/>
                <a:ea typeface="TT Drugs"/>
                <a:cs typeface="TT Drugs"/>
                <a:sym typeface="TT Drugs"/>
              </a:rPr>
              <a:t>Includes language detection, automatic translation, and AI-based text extraction for efficient speech generation.</a:t>
            </a:r>
          </a:p>
          <a:p>
            <a:pPr algn="just" marL="673911" indent="-168478" lvl="3">
              <a:lnSpc>
                <a:spcPts val="4294"/>
              </a:lnSpc>
              <a:buAutoNum type="arabicPeriod" startAt="1"/>
            </a:pPr>
            <a:r>
              <a:rPr lang="en-US" sz="2468">
                <a:solidFill>
                  <a:srgbClr val="FFFFFF"/>
                </a:solidFill>
                <a:latin typeface="TT Drugs"/>
                <a:ea typeface="TT Drugs"/>
                <a:cs typeface="TT Drugs"/>
                <a:sym typeface="TT Drugs"/>
              </a:rPr>
              <a:t>Leverages Google Wavenet, VITS, and SSML to enhance speech clarity and natural phase.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grpSp>
        <p:nvGrpSpPr>
          <p:cNvPr name="Group 4" id="4"/>
          <p:cNvGrpSpPr/>
          <p:nvPr/>
        </p:nvGrpSpPr>
        <p:grpSpPr>
          <a:xfrm rot="0">
            <a:off x="3649035" y="522611"/>
            <a:ext cx="11591925" cy="2114550"/>
            <a:chOff x="0" y="0"/>
            <a:chExt cx="15455900" cy="2819400"/>
          </a:xfrm>
        </p:grpSpPr>
        <p:sp>
          <p:nvSpPr>
            <p:cNvPr name="Freeform 5" id="5"/>
            <p:cNvSpPr/>
            <p:nvPr/>
          </p:nvSpPr>
          <p:spPr>
            <a:xfrm flipH="false" flipV="false" rot="0">
              <a:off x="0" y="0"/>
              <a:ext cx="15455900" cy="2819400"/>
            </a:xfrm>
            <a:custGeom>
              <a:avLst/>
              <a:gdLst/>
              <a:ahLst/>
              <a:cxnLst/>
              <a:rect r="r" b="b" t="t" l="l"/>
              <a:pathLst>
                <a:path h="2819400" w="15455900">
                  <a:moveTo>
                    <a:pt x="0" y="0"/>
                  </a:moveTo>
                  <a:lnTo>
                    <a:pt x="15455900" y="0"/>
                  </a:lnTo>
                  <a:lnTo>
                    <a:pt x="15455900" y="2819400"/>
                  </a:lnTo>
                  <a:lnTo>
                    <a:pt x="0" y="2819400"/>
                  </a:lnTo>
                  <a:lnTo>
                    <a:pt x="0" y="0"/>
                  </a:lnTo>
                  <a:close/>
                </a:path>
              </a:pathLst>
            </a:custGeom>
            <a:blipFill>
              <a:blip r:embed="rId3"/>
              <a:stretch>
                <a:fillRect l="0" t="-116" r="0" b="-116"/>
              </a:stretch>
            </a:blipFill>
          </p:spPr>
        </p:sp>
      </p:grpSp>
      <p:grpSp>
        <p:nvGrpSpPr>
          <p:cNvPr name="Group 6" id="6"/>
          <p:cNvGrpSpPr/>
          <p:nvPr/>
        </p:nvGrpSpPr>
        <p:grpSpPr>
          <a:xfrm rot="0">
            <a:off x="2882936" y="3127487"/>
            <a:ext cx="1466850" cy="1457325"/>
            <a:chOff x="0" y="0"/>
            <a:chExt cx="1955800" cy="1943100"/>
          </a:xfrm>
        </p:grpSpPr>
        <p:sp>
          <p:nvSpPr>
            <p:cNvPr name="Freeform 7" id="7"/>
            <p:cNvSpPr/>
            <p:nvPr/>
          </p:nvSpPr>
          <p:spPr>
            <a:xfrm flipH="false" flipV="false" rot="0">
              <a:off x="0" y="0"/>
              <a:ext cx="1955800" cy="1943100"/>
            </a:xfrm>
            <a:custGeom>
              <a:avLst/>
              <a:gdLst/>
              <a:ahLst/>
              <a:cxnLst/>
              <a:rect r="r" b="b" t="t" l="l"/>
              <a:pathLst>
                <a:path h="1943100" w="1955800">
                  <a:moveTo>
                    <a:pt x="0" y="0"/>
                  </a:moveTo>
                  <a:lnTo>
                    <a:pt x="1955800" y="0"/>
                  </a:lnTo>
                  <a:lnTo>
                    <a:pt x="1955800" y="1943100"/>
                  </a:lnTo>
                  <a:lnTo>
                    <a:pt x="0" y="1943100"/>
                  </a:lnTo>
                  <a:lnTo>
                    <a:pt x="0" y="0"/>
                  </a:lnTo>
                  <a:close/>
                </a:path>
              </a:pathLst>
            </a:custGeom>
            <a:blipFill>
              <a:blip r:embed="rId4"/>
              <a:stretch>
                <a:fillRect l="-190" t="0" r="-190" b="0"/>
              </a:stretch>
            </a:blipFill>
          </p:spPr>
        </p:sp>
      </p:grpSp>
      <p:grpSp>
        <p:nvGrpSpPr>
          <p:cNvPr name="Group 8" id="8"/>
          <p:cNvGrpSpPr/>
          <p:nvPr/>
        </p:nvGrpSpPr>
        <p:grpSpPr>
          <a:xfrm rot="0">
            <a:off x="14380083" y="1268002"/>
            <a:ext cx="1466850" cy="1457325"/>
            <a:chOff x="0" y="0"/>
            <a:chExt cx="1955800" cy="1943100"/>
          </a:xfrm>
        </p:grpSpPr>
        <p:sp>
          <p:nvSpPr>
            <p:cNvPr name="Freeform 9" id="9"/>
            <p:cNvSpPr/>
            <p:nvPr/>
          </p:nvSpPr>
          <p:spPr>
            <a:xfrm flipH="false" flipV="false" rot="0">
              <a:off x="0" y="0"/>
              <a:ext cx="1955800" cy="1943100"/>
            </a:xfrm>
            <a:custGeom>
              <a:avLst/>
              <a:gdLst/>
              <a:ahLst/>
              <a:cxnLst/>
              <a:rect r="r" b="b" t="t" l="l"/>
              <a:pathLst>
                <a:path h="1943100" w="1955800">
                  <a:moveTo>
                    <a:pt x="0" y="0"/>
                  </a:moveTo>
                  <a:lnTo>
                    <a:pt x="1955800" y="0"/>
                  </a:lnTo>
                  <a:lnTo>
                    <a:pt x="1955800" y="1943100"/>
                  </a:lnTo>
                  <a:lnTo>
                    <a:pt x="0" y="1943100"/>
                  </a:lnTo>
                  <a:lnTo>
                    <a:pt x="0" y="0"/>
                  </a:lnTo>
                  <a:close/>
                </a:path>
              </a:pathLst>
            </a:custGeom>
            <a:blipFill>
              <a:blip r:embed="rId4"/>
              <a:stretch>
                <a:fillRect l="-190" t="0" r="-190" b="0"/>
              </a:stretch>
            </a:blipFill>
          </p:spPr>
        </p:sp>
      </p:grpSp>
      <p:grpSp>
        <p:nvGrpSpPr>
          <p:cNvPr name="Group 10" id="10"/>
          <p:cNvGrpSpPr/>
          <p:nvPr/>
        </p:nvGrpSpPr>
        <p:grpSpPr>
          <a:xfrm rot="0">
            <a:off x="0" y="0"/>
            <a:ext cx="3617976" cy="3829050"/>
            <a:chOff x="0" y="0"/>
            <a:chExt cx="4823968" cy="5105400"/>
          </a:xfrm>
        </p:grpSpPr>
        <p:sp>
          <p:nvSpPr>
            <p:cNvPr name="Freeform 11" id="11"/>
            <p:cNvSpPr/>
            <p:nvPr/>
          </p:nvSpPr>
          <p:spPr>
            <a:xfrm flipH="false" flipV="false" rot="0">
              <a:off x="0" y="0"/>
              <a:ext cx="4823968" cy="5105400"/>
            </a:xfrm>
            <a:custGeom>
              <a:avLst/>
              <a:gdLst/>
              <a:ahLst/>
              <a:cxnLst/>
              <a:rect r="r" b="b" t="t" l="l"/>
              <a:pathLst>
                <a:path h="5105400" w="4823968">
                  <a:moveTo>
                    <a:pt x="0" y="0"/>
                  </a:moveTo>
                  <a:lnTo>
                    <a:pt x="4823968" y="0"/>
                  </a:lnTo>
                  <a:lnTo>
                    <a:pt x="4823968" y="5105400"/>
                  </a:lnTo>
                  <a:lnTo>
                    <a:pt x="0" y="5105400"/>
                  </a:lnTo>
                  <a:lnTo>
                    <a:pt x="0" y="0"/>
                  </a:lnTo>
                  <a:close/>
                </a:path>
              </a:pathLst>
            </a:custGeom>
            <a:blipFill>
              <a:blip r:embed="rId5"/>
              <a:stretch>
                <a:fillRect l="0" t="-11" r="0" b="-11"/>
              </a:stretch>
            </a:blipFill>
          </p:spPr>
        </p:sp>
      </p:grpSp>
      <p:sp>
        <p:nvSpPr>
          <p:cNvPr name="TextBox 12" id="12"/>
          <p:cNvSpPr txBox="true"/>
          <p:nvPr/>
        </p:nvSpPr>
        <p:spPr>
          <a:xfrm rot="0">
            <a:off x="4349785" y="257528"/>
            <a:ext cx="16306237" cy="2101790"/>
          </a:xfrm>
          <a:prstGeom prst="rect">
            <a:avLst/>
          </a:prstGeom>
        </p:spPr>
        <p:txBody>
          <a:bodyPr anchor="t" rtlCol="false" tIns="0" lIns="0" bIns="0" rIns="0">
            <a:spAutoFit/>
          </a:bodyPr>
          <a:lstStyle/>
          <a:p>
            <a:pPr algn="l">
              <a:lnSpc>
                <a:spcPts val="11040"/>
              </a:lnSpc>
            </a:pPr>
            <a:r>
              <a:rPr lang="en-US" sz="9200" spc="-900">
                <a:solidFill>
                  <a:srgbClr val="FFFFFF"/>
                </a:solidFill>
                <a:latin typeface="Arial"/>
                <a:ea typeface="Arial"/>
                <a:cs typeface="Arial"/>
                <a:sym typeface="Arial"/>
              </a:rPr>
              <a:t>EXISTING SYSYTEM</a:t>
            </a:r>
          </a:p>
        </p:txBody>
      </p:sp>
      <p:sp>
        <p:nvSpPr>
          <p:cNvPr name="TextBox 13" id="13"/>
          <p:cNvSpPr txBox="true"/>
          <p:nvPr/>
        </p:nvSpPr>
        <p:spPr>
          <a:xfrm rot="0">
            <a:off x="536892" y="3952271"/>
            <a:ext cx="17214215" cy="3628225"/>
          </a:xfrm>
          <a:prstGeom prst="rect">
            <a:avLst/>
          </a:prstGeom>
        </p:spPr>
        <p:txBody>
          <a:bodyPr anchor="t" rtlCol="false" tIns="0" lIns="0" bIns="0" rIns="0">
            <a:spAutoFit/>
          </a:bodyPr>
          <a:lstStyle/>
          <a:p>
            <a:pPr algn="l">
              <a:lnSpc>
                <a:spcPts val="4200"/>
              </a:lnSpc>
            </a:pPr>
            <a:r>
              <a:rPr lang="en-US" sz="3500" spc="-202">
                <a:solidFill>
                  <a:srgbClr val="FFFFFF"/>
                </a:solidFill>
                <a:latin typeface="TT Drugs"/>
                <a:ea typeface="TT Drugs"/>
                <a:cs typeface="TT Drugs"/>
                <a:sym typeface="TT Drugs"/>
              </a:rPr>
              <a:t>Natural Reader:</a:t>
            </a:r>
          </a:p>
          <a:p>
            <a:pPr algn="l">
              <a:lnSpc>
                <a:spcPts val="4200"/>
              </a:lnSpc>
            </a:pPr>
            <a:r>
              <a:rPr lang="en-US" sz="3500" spc="-70">
                <a:solidFill>
                  <a:srgbClr val="FFFFFF"/>
                </a:solidFill>
                <a:latin typeface="TT Drugs"/>
                <a:ea typeface="TT Drugs"/>
                <a:cs typeface="TT Drugs"/>
                <a:sym typeface="TT Drugs"/>
              </a:rPr>
              <a:t>Overview: A text-to-speech software that reads PDF documents, Word files,</a:t>
            </a:r>
          </a:p>
          <a:p>
            <a:pPr algn="l">
              <a:lnSpc>
                <a:spcPts val="4200"/>
              </a:lnSpc>
            </a:pPr>
            <a:r>
              <a:rPr lang="en-US" sz="3500" spc="-3">
                <a:solidFill>
                  <a:srgbClr val="FFFFFF"/>
                </a:solidFill>
                <a:latin typeface="TT Drugs"/>
                <a:ea typeface="TT Drugs"/>
                <a:cs typeface="TT Drugs"/>
                <a:sym typeface="TT Drugs"/>
              </a:rPr>
              <a:t>and web pages aloud.</a:t>
            </a:r>
          </a:p>
          <a:p>
            <a:pPr algn="l">
              <a:lnSpc>
                <a:spcPts val="4200"/>
              </a:lnSpc>
            </a:pPr>
            <a:r>
              <a:rPr lang="en-US" sz="3500" spc="-41">
                <a:solidFill>
                  <a:srgbClr val="FFFFFF"/>
                </a:solidFill>
                <a:latin typeface="TT Drugs"/>
                <a:ea typeface="TT Drugs"/>
                <a:cs typeface="TT Drugs"/>
                <a:sym typeface="TT Drugs"/>
              </a:rPr>
              <a:t>Converts documents into speech with natural-sounding voices.</a:t>
            </a:r>
          </a:p>
          <a:p>
            <a:pPr algn="l">
              <a:lnSpc>
                <a:spcPts val="6312"/>
              </a:lnSpc>
            </a:pPr>
            <a:r>
              <a:rPr lang="en-US" sz="3500" spc="-55">
                <a:solidFill>
                  <a:srgbClr val="FFFFFF"/>
                </a:solidFill>
                <a:latin typeface="TT Drugs"/>
                <a:ea typeface="TT Drugs"/>
                <a:cs typeface="TT Drugs"/>
                <a:sym typeface="TT Drugs"/>
              </a:rPr>
              <a:t>Supports various languages and voice customizations (speed, pitch, etc.). Offers online and offline versions for both personal and professional use.</a:t>
            </a:r>
          </a:p>
        </p:txBody>
      </p:sp>
      <p:sp>
        <p:nvSpPr>
          <p:cNvPr name="TextBox 14" id="14"/>
          <p:cNvSpPr txBox="true"/>
          <p:nvPr/>
        </p:nvSpPr>
        <p:spPr>
          <a:xfrm rot="0">
            <a:off x="287261" y="8383936"/>
            <a:ext cx="10424160" cy="590550"/>
          </a:xfrm>
          <a:prstGeom prst="rect">
            <a:avLst/>
          </a:prstGeom>
        </p:spPr>
        <p:txBody>
          <a:bodyPr anchor="t" rtlCol="false" tIns="0" lIns="0" bIns="0" rIns="0">
            <a:spAutoFit/>
          </a:bodyPr>
          <a:lstStyle/>
          <a:p>
            <a:pPr algn="l">
              <a:lnSpc>
                <a:spcPts val="4440"/>
              </a:lnSpc>
            </a:pPr>
            <a:r>
              <a:rPr lang="en-US" sz="3700" spc="-4">
                <a:solidFill>
                  <a:srgbClr val="FFFFFF"/>
                </a:solidFill>
                <a:latin typeface="TT Drugs"/>
                <a:ea typeface="TT Drugs"/>
                <a:cs typeface="TT Drugs"/>
                <a:sym typeface="TT Drugs"/>
              </a:rPr>
              <a:t>Target Audience: Visually impaired individuals</a:t>
            </a:r>
          </a:p>
        </p:txBody>
      </p:sp>
      <p:sp>
        <p:nvSpPr>
          <p:cNvPr name="TextBox 15" id="15"/>
          <p:cNvSpPr txBox="true"/>
          <p:nvPr/>
        </p:nvSpPr>
        <p:spPr>
          <a:xfrm rot="0">
            <a:off x="14322214" y="8698261"/>
            <a:ext cx="1587500" cy="542925"/>
          </a:xfrm>
          <a:prstGeom prst="rect">
            <a:avLst/>
          </a:prstGeom>
        </p:spPr>
        <p:txBody>
          <a:bodyPr anchor="t" rtlCol="false" tIns="0" lIns="0" bIns="0" rIns="0">
            <a:spAutoFit/>
          </a:bodyPr>
          <a:lstStyle/>
          <a:p>
            <a:pPr algn="l">
              <a:lnSpc>
                <a:spcPts val="4079"/>
              </a:lnSpc>
            </a:pPr>
            <a:r>
              <a:rPr lang="en-US" sz="3400" spc="-144">
                <a:solidFill>
                  <a:srgbClr val="FFFFFF"/>
                </a:solidFill>
                <a:latin typeface="TT Drugs"/>
                <a:ea typeface="TT Drugs"/>
                <a:cs typeface="TT Drugs"/>
                <a:sym typeface="TT Drugs"/>
              </a:rPr>
              <a:t>CONT...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grpSp>
        <p:nvGrpSpPr>
          <p:cNvPr name="Group 4" id="4"/>
          <p:cNvGrpSpPr/>
          <p:nvPr/>
        </p:nvGrpSpPr>
        <p:grpSpPr>
          <a:xfrm rot="0">
            <a:off x="0" y="5143500"/>
            <a:ext cx="4933950" cy="4924425"/>
            <a:chOff x="0" y="0"/>
            <a:chExt cx="6578600" cy="6565900"/>
          </a:xfrm>
        </p:grpSpPr>
        <p:sp>
          <p:nvSpPr>
            <p:cNvPr name="Freeform 5" id="5"/>
            <p:cNvSpPr/>
            <p:nvPr/>
          </p:nvSpPr>
          <p:spPr>
            <a:xfrm flipH="false" flipV="false" rot="0">
              <a:off x="0" y="0"/>
              <a:ext cx="6578600" cy="6565900"/>
            </a:xfrm>
            <a:custGeom>
              <a:avLst/>
              <a:gdLst/>
              <a:ahLst/>
              <a:cxnLst/>
              <a:rect r="r" b="b" t="t" l="l"/>
              <a:pathLst>
                <a:path h="6565900" w="6578600">
                  <a:moveTo>
                    <a:pt x="0" y="0"/>
                  </a:moveTo>
                  <a:lnTo>
                    <a:pt x="6578600" y="0"/>
                  </a:lnTo>
                  <a:lnTo>
                    <a:pt x="6578600" y="6565900"/>
                  </a:lnTo>
                  <a:lnTo>
                    <a:pt x="0" y="6565900"/>
                  </a:lnTo>
                  <a:lnTo>
                    <a:pt x="0" y="0"/>
                  </a:lnTo>
                  <a:close/>
                </a:path>
              </a:pathLst>
            </a:custGeom>
            <a:blipFill>
              <a:blip r:embed="rId3"/>
              <a:stretch>
                <a:fillRect l="0" t="-15" r="0" b="-15"/>
              </a:stretch>
            </a:blipFill>
          </p:spPr>
        </p:sp>
      </p:grpSp>
      <p:grpSp>
        <p:nvGrpSpPr>
          <p:cNvPr name="Group 6" id="6"/>
          <p:cNvGrpSpPr/>
          <p:nvPr/>
        </p:nvGrpSpPr>
        <p:grpSpPr>
          <a:xfrm rot="0">
            <a:off x="3124462" y="823376"/>
            <a:ext cx="13496925" cy="7785068"/>
            <a:chOff x="0" y="0"/>
            <a:chExt cx="17995900" cy="10380091"/>
          </a:xfrm>
        </p:grpSpPr>
        <p:sp>
          <p:nvSpPr>
            <p:cNvPr name="Freeform 7" id="7"/>
            <p:cNvSpPr/>
            <p:nvPr/>
          </p:nvSpPr>
          <p:spPr>
            <a:xfrm flipH="false" flipV="false" rot="0">
              <a:off x="0" y="0"/>
              <a:ext cx="17995900" cy="10380091"/>
            </a:xfrm>
            <a:custGeom>
              <a:avLst/>
              <a:gdLst/>
              <a:ahLst/>
              <a:cxnLst/>
              <a:rect r="r" b="b" t="t" l="l"/>
              <a:pathLst>
                <a:path h="10380091" w="17995900">
                  <a:moveTo>
                    <a:pt x="0" y="0"/>
                  </a:moveTo>
                  <a:lnTo>
                    <a:pt x="17995900" y="0"/>
                  </a:lnTo>
                  <a:lnTo>
                    <a:pt x="17995900" y="10380091"/>
                  </a:lnTo>
                  <a:lnTo>
                    <a:pt x="0" y="10380091"/>
                  </a:lnTo>
                  <a:lnTo>
                    <a:pt x="0" y="0"/>
                  </a:lnTo>
                  <a:close/>
                </a:path>
              </a:pathLst>
            </a:custGeom>
            <a:blipFill>
              <a:blip r:embed="rId4"/>
              <a:stretch>
                <a:fillRect l="-20" t="0" r="-20" b="0"/>
              </a:stretch>
            </a:blipFill>
          </p:spPr>
        </p:sp>
      </p:grpSp>
      <p:sp>
        <p:nvSpPr>
          <p:cNvPr name="TextBox 8" id="8"/>
          <p:cNvSpPr txBox="true"/>
          <p:nvPr/>
        </p:nvSpPr>
        <p:spPr>
          <a:xfrm rot="0">
            <a:off x="3658179" y="1970696"/>
            <a:ext cx="12429490" cy="5133975"/>
          </a:xfrm>
          <a:prstGeom prst="rect">
            <a:avLst/>
          </a:prstGeom>
        </p:spPr>
        <p:txBody>
          <a:bodyPr anchor="t" rtlCol="false" tIns="0" lIns="0" bIns="0" rIns="0">
            <a:spAutoFit/>
          </a:bodyPr>
          <a:lstStyle/>
          <a:p>
            <a:pPr algn="l">
              <a:lnSpc>
                <a:spcPts val="4140"/>
              </a:lnSpc>
            </a:pPr>
            <a:r>
              <a:rPr lang="en-US" sz="3450" spc="-250">
                <a:solidFill>
                  <a:srgbClr val="FFFFFF"/>
                </a:solidFill>
                <a:latin typeface="TT Drugs"/>
                <a:ea typeface="TT Drugs"/>
                <a:cs typeface="TT Drugs"/>
                <a:sym typeface="TT Drugs"/>
              </a:rPr>
              <a:t>Read Aloud (Chrome Extension) :</a:t>
            </a:r>
          </a:p>
          <a:p>
            <a:pPr algn="l">
              <a:lnSpc>
                <a:spcPts val="4140"/>
              </a:lnSpc>
            </a:pPr>
            <a:r>
              <a:rPr lang="en-US" sz="3450" spc="-74">
                <a:solidFill>
                  <a:srgbClr val="FFFFFF"/>
                </a:solidFill>
                <a:latin typeface="TT Drugs"/>
                <a:ea typeface="TT Drugs"/>
                <a:cs typeface="TT Drugs"/>
                <a:sym typeface="TT Drugs"/>
              </a:rPr>
              <a:t>Overview: A browser extension that converts text on web</a:t>
            </a:r>
          </a:p>
          <a:p>
            <a:pPr algn="l">
              <a:lnSpc>
                <a:spcPts val="6570"/>
              </a:lnSpc>
            </a:pPr>
            <a:r>
              <a:rPr lang="en-US" sz="3450" spc="-24">
                <a:solidFill>
                  <a:srgbClr val="FFFFFF"/>
                </a:solidFill>
                <a:latin typeface="TT Drugs"/>
                <a:ea typeface="TT Drugs"/>
                <a:cs typeface="TT Drugs"/>
                <a:sym typeface="TT Drugs"/>
              </a:rPr>
              <a:t>pages, including PDF files, into speech. Features:</a:t>
            </a:r>
          </a:p>
          <a:p>
            <a:pPr algn="l">
              <a:lnSpc>
                <a:spcPts val="4140"/>
              </a:lnSpc>
            </a:pPr>
            <a:r>
              <a:rPr lang="en-US" sz="3450" spc="5">
                <a:solidFill>
                  <a:srgbClr val="FFFFFF"/>
                </a:solidFill>
                <a:latin typeface="TT Drugs"/>
                <a:ea typeface="TT Drugs"/>
                <a:cs typeface="TT Drugs"/>
                <a:sym typeface="TT Drugs"/>
              </a:rPr>
              <a:t>Reads PDF and web content aloud.</a:t>
            </a:r>
          </a:p>
          <a:p>
            <a:pPr algn="l">
              <a:lnSpc>
                <a:spcPts val="6570"/>
              </a:lnSpc>
            </a:pPr>
            <a:r>
              <a:rPr lang="en-US" sz="3450" spc="-59">
                <a:solidFill>
                  <a:srgbClr val="FFFFFF"/>
                </a:solidFill>
                <a:latin typeface="TT Drugs"/>
                <a:ea typeface="TT Drugs"/>
                <a:cs typeface="TT Drugs"/>
                <a:sym typeface="TT Drugs"/>
              </a:rPr>
              <a:t>Customizable voice settings and languages. Simple interface, accessible for any web user.</a:t>
            </a:r>
          </a:p>
          <a:p>
            <a:pPr algn="l">
              <a:lnSpc>
                <a:spcPts val="4140"/>
              </a:lnSpc>
            </a:pPr>
            <a:r>
              <a:rPr lang="en-US" sz="3450" spc="-34">
                <a:solidFill>
                  <a:srgbClr val="FFFFFF"/>
                </a:solidFill>
                <a:latin typeface="TT Drugs"/>
                <a:ea typeface="TT Drugs"/>
                <a:cs typeface="TT Drugs"/>
                <a:sym typeface="TT Drugs"/>
              </a:rPr>
              <a:t>Target Audience: General users, including those with visual</a:t>
            </a:r>
          </a:p>
          <a:p>
            <a:pPr algn="l">
              <a:lnSpc>
                <a:spcPts val="4140"/>
              </a:lnSpc>
            </a:pPr>
            <a:r>
              <a:rPr lang="en-US" sz="3450" spc="-74">
                <a:solidFill>
                  <a:srgbClr val="FFFFFF"/>
                </a:solidFill>
                <a:latin typeface="TT Drugs"/>
                <a:ea typeface="TT Drugs"/>
                <a:cs typeface="TT Drugs"/>
                <a:sym typeface="TT Drugs"/>
              </a:rPr>
              <a:t>impairments and those who prefer auditory learning.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grpSp>
        <p:nvGrpSpPr>
          <p:cNvPr name="Group 4" id="4"/>
          <p:cNvGrpSpPr/>
          <p:nvPr/>
        </p:nvGrpSpPr>
        <p:grpSpPr>
          <a:xfrm rot="0">
            <a:off x="3618700" y="208452"/>
            <a:ext cx="11544300" cy="2114550"/>
            <a:chOff x="0" y="0"/>
            <a:chExt cx="15392400" cy="2819400"/>
          </a:xfrm>
        </p:grpSpPr>
        <p:sp>
          <p:nvSpPr>
            <p:cNvPr name="Freeform 5" id="5"/>
            <p:cNvSpPr/>
            <p:nvPr/>
          </p:nvSpPr>
          <p:spPr>
            <a:xfrm flipH="false" flipV="false" rot="0">
              <a:off x="0" y="0"/>
              <a:ext cx="15392400" cy="2819400"/>
            </a:xfrm>
            <a:custGeom>
              <a:avLst/>
              <a:gdLst/>
              <a:ahLst/>
              <a:cxnLst/>
              <a:rect r="r" b="b" t="t" l="l"/>
              <a:pathLst>
                <a:path h="2819400" w="15392400">
                  <a:moveTo>
                    <a:pt x="0" y="0"/>
                  </a:moveTo>
                  <a:lnTo>
                    <a:pt x="15392400" y="0"/>
                  </a:lnTo>
                  <a:lnTo>
                    <a:pt x="15392400" y="2819400"/>
                  </a:lnTo>
                  <a:lnTo>
                    <a:pt x="0" y="2819400"/>
                  </a:lnTo>
                  <a:lnTo>
                    <a:pt x="0" y="0"/>
                  </a:lnTo>
                  <a:close/>
                </a:path>
              </a:pathLst>
            </a:custGeom>
            <a:blipFill>
              <a:blip r:embed="rId3"/>
              <a:stretch>
                <a:fillRect l="0" t="-122" r="0" b="-122"/>
              </a:stretch>
            </a:blipFill>
          </p:spPr>
        </p:sp>
      </p:grpSp>
      <p:grpSp>
        <p:nvGrpSpPr>
          <p:cNvPr name="Group 6" id="6"/>
          <p:cNvGrpSpPr/>
          <p:nvPr/>
        </p:nvGrpSpPr>
        <p:grpSpPr>
          <a:xfrm rot="0">
            <a:off x="2882936" y="3127487"/>
            <a:ext cx="1466850" cy="1457325"/>
            <a:chOff x="0" y="0"/>
            <a:chExt cx="1955800" cy="1943100"/>
          </a:xfrm>
        </p:grpSpPr>
        <p:sp>
          <p:nvSpPr>
            <p:cNvPr name="Freeform 7" id="7"/>
            <p:cNvSpPr/>
            <p:nvPr/>
          </p:nvSpPr>
          <p:spPr>
            <a:xfrm flipH="false" flipV="false" rot="0">
              <a:off x="0" y="0"/>
              <a:ext cx="1955800" cy="1943100"/>
            </a:xfrm>
            <a:custGeom>
              <a:avLst/>
              <a:gdLst/>
              <a:ahLst/>
              <a:cxnLst/>
              <a:rect r="r" b="b" t="t" l="l"/>
              <a:pathLst>
                <a:path h="1943100" w="1955800">
                  <a:moveTo>
                    <a:pt x="0" y="0"/>
                  </a:moveTo>
                  <a:lnTo>
                    <a:pt x="1955800" y="0"/>
                  </a:lnTo>
                  <a:lnTo>
                    <a:pt x="1955800" y="1943100"/>
                  </a:lnTo>
                  <a:lnTo>
                    <a:pt x="0" y="1943100"/>
                  </a:lnTo>
                  <a:lnTo>
                    <a:pt x="0" y="0"/>
                  </a:lnTo>
                  <a:close/>
                </a:path>
              </a:pathLst>
            </a:custGeom>
            <a:blipFill>
              <a:blip r:embed="rId4"/>
              <a:stretch>
                <a:fillRect l="-190" t="0" r="-190" b="0"/>
              </a:stretch>
            </a:blipFill>
          </p:spPr>
        </p:sp>
      </p:grpSp>
      <p:grpSp>
        <p:nvGrpSpPr>
          <p:cNvPr name="Group 8" id="8"/>
          <p:cNvGrpSpPr/>
          <p:nvPr/>
        </p:nvGrpSpPr>
        <p:grpSpPr>
          <a:xfrm rot="0">
            <a:off x="14380083" y="1268002"/>
            <a:ext cx="1466850" cy="1457325"/>
            <a:chOff x="0" y="0"/>
            <a:chExt cx="1955800" cy="1943100"/>
          </a:xfrm>
        </p:grpSpPr>
        <p:sp>
          <p:nvSpPr>
            <p:cNvPr name="Freeform 9" id="9"/>
            <p:cNvSpPr/>
            <p:nvPr/>
          </p:nvSpPr>
          <p:spPr>
            <a:xfrm flipH="false" flipV="false" rot="0">
              <a:off x="0" y="0"/>
              <a:ext cx="1955800" cy="1943100"/>
            </a:xfrm>
            <a:custGeom>
              <a:avLst/>
              <a:gdLst/>
              <a:ahLst/>
              <a:cxnLst/>
              <a:rect r="r" b="b" t="t" l="l"/>
              <a:pathLst>
                <a:path h="1943100" w="1955800">
                  <a:moveTo>
                    <a:pt x="0" y="0"/>
                  </a:moveTo>
                  <a:lnTo>
                    <a:pt x="1955800" y="0"/>
                  </a:lnTo>
                  <a:lnTo>
                    <a:pt x="1955800" y="1943100"/>
                  </a:lnTo>
                  <a:lnTo>
                    <a:pt x="0" y="1943100"/>
                  </a:lnTo>
                  <a:lnTo>
                    <a:pt x="0" y="0"/>
                  </a:lnTo>
                  <a:close/>
                </a:path>
              </a:pathLst>
            </a:custGeom>
            <a:blipFill>
              <a:blip r:embed="rId4"/>
              <a:stretch>
                <a:fillRect l="-190" t="0" r="-190" b="0"/>
              </a:stretch>
            </a:blipFill>
          </p:spPr>
        </p:sp>
      </p:grpSp>
      <p:sp>
        <p:nvSpPr>
          <p:cNvPr name="TextBox 10" id="10"/>
          <p:cNvSpPr txBox="true"/>
          <p:nvPr/>
        </p:nvSpPr>
        <p:spPr>
          <a:xfrm rot="0">
            <a:off x="3956290" y="464614"/>
            <a:ext cx="16306237" cy="1400175"/>
          </a:xfrm>
          <a:prstGeom prst="rect">
            <a:avLst/>
          </a:prstGeom>
        </p:spPr>
        <p:txBody>
          <a:bodyPr anchor="t" rtlCol="false" tIns="0" lIns="0" bIns="0" rIns="0">
            <a:spAutoFit/>
          </a:bodyPr>
          <a:lstStyle/>
          <a:p>
            <a:pPr algn="l">
              <a:lnSpc>
                <a:spcPts val="10800"/>
              </a:lnSpc>
            </a:pPr>
            <a:r>
              <a:rPr lang="en-US" sz="9000" spc="-120">
                <a:solidFill>
                  <a:srgbClr val="FFFFFF"/>
                </a:solidFill>
                <a:latin typeface="TT Drugs"/>
                <a:ea typeface="TT Drugs"/>
                <a:cs typeface="TT Drugs"/>
                <a:sym typeface="TT Drugs"/>
              </a:rPr>
              <a:t>PROPOSED SYSTEM</a:t>
            </a:r>
          </a:p>
        </p:txBody>
      </p:sp>
      <p:sp>
        <p:nvSpPr>
          <p:cNvPr name="TextBox 11" id="11"/>
          <p:cNvSpPr txBox="true"/>
          <p:nvPr/>
        </p:nvSpPr>
        <p:spPr>
          <a:xfrm rot="0">
            <a:off x="339501" y="2298662"/>
            <a:ext cx="17953355" cy="6400343"/>
          </a:xfrm>
          <a:prstGeom prst="rect">
            <a:avLst/>
          </a:prstGeom>
        </p:spPr>
        <p:txBody>
          <a:bodyPr anchor="t" rtlCol="false" tIns="0" lIns="0" bIns="0" rIns="0">
            <a:spAutoFit/>
          </a:bodyPr>
          <a:lstStyle/>
          <a:p>
            <a:pPr algn="l">
              <a:lnSpc>
                <a:spcPts val="5107"/>
              </a:lnSpc>
            </a:pPr>
            <a:r>
              <a:rPr lang="en-US" sz="3500" spc="5">
                <a:solidFill>
                  <a:srgbClr val="FFFFFF"/>
                </a:solidFill>
                <a:latin typeface="TT Drugs"/>
                <a:ea typeface="TT Drugs"/>
                <a:cs typeface="TT Drugs"/>
                <a:sym typeface="TT Drugs"/>
              </a:rPr>
              <a:t>The proposed system is an AI-powered, offline-capable TTS solution with customizable voices, real-time translation, and interactive voice commands. It supports multiple formats (PDF, Word, EPUB, etc.), works cross-platform (desktop, mobile, browser), and offers AI-based pronunciation learning for a natural speech experience.</a:t>
            </a:r>
          </a:p>
          <a:p>
            <a:pPr algn="l">
              <a:lnSpc>
                <a:spcPts val="4200"/>
              </a:lnSpc>
            </a:pPr>
            <a:r>
              <a:rPr lang="en-US" sz="3500" spc="-55">
                <a:solidFill>
                  <a:srgbClr val="FFFFFF"/>
                </a:solidFill>
                <a:latin typeface="TT Drugs"/>
                <a:ea typeface="TT Drugs"/>
                <a:cs typeface="TT Drugs"/>
                <a:sym typeface="TT Drugs"/>
              </a:rPr>
              <a:t>Advantages:</a:t>
            </a:r>
          </a:p>
          <a:p>
            <a:pPr algn="l" marL="848555" indent="-212139" lvl="3">
              <a:lnSpc>
                <a:spcPts val="4200"/>
              </a:lnSpc>
              <a:buAutoNum type="arabicPeriod" startAt="1"/>
            </a:pPr>
            <a:r>
              <a:rPr lang="en-US" sz="3500" spc="5">
                <a:solidFill>
                  <a:srgbClr val="FFFFFF"/>
                </a:solidFill>
                <a:latin typeface="TT Drugs"/>
                <a:ea typeface="TT Drugs"/>
                <a:cs typeface="TT Drugs"/>
                <a:sym typeface="TT Drugs"/>
              </a:rPr>
              <a:t>Works Offline – No internet required, ensuring privacy and accessibility.</a:t>
            </a:r>
          </a:p>
          <a:p>
            <a:pPr algn="l" marL="848555" indent="-212139" lvl="3">
              <a:lnSpc>
                <a:spcPts val="5321"/>
              </a:lnSpc>
              <a:buAutoNum type="arabicPeriod" startAt="1"/>
            </a:pPr>
            <a:r>
              <a:rPr lang="en-US" sz="3500" spc="-3">
                <a:solidFill>
                  <a:srgbClr val="FFFFFF"/>
                </a:solidFill>
                <a:latin typeface="TT Drugs"/>
                <a:ea typeface="TT Drugs"/>
                <a:cs typeface="TT Drugs"/>
                <a:sym typeface="TT Drugs"/>
              </a:rPr>
              <a:t>AI-Based	Pronunciation	–	Learns	and	adapts	to	accents	for	improved clarity.</a:t>
            </a:r>
          </a:p>
          <a:p>
            <a:pPr algn="l" marL="854161" indent="-213540" lvl="3">
              <a:lnSpc>
                <a:spcPts val="4200"/>
              </a:lnSpc>
              <a:buAutoNum type="arabicPeriod" startAt="1"/>
            </a:pPr>
            <a:r>
              <a:rPr lang="en-US" sz="3500" spc="5">
                <a:solidFill>
                  <a:srgbClr val="FFFFFF"/>
                </a:solidFill>
                <a:latin typeface="TT Drugs"/>
                <a:ea typeface="TT Drugs"/>
                <a:cs typeface="TT Drugs"/>
                <a:sym typeface="TT Drugs"/>
              </a:rPr>
              <a:t>Cross-Platform Support – Available on desktop, mobile, and web.</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sp>
        <p:nvSpPr>
          <p:cNvPr name="TextBox 4" id="4"/>
          <p:cNvSpPr txBox="true"/>
          <p:nvPr/>
        </p:nvSpPr>
        <p:spPr>
          <a:xfrm rot="0">
            <a:off x="375920" y="1848222"/>
            <a:ext cx="12508865" cy="466725"/>
          </a:xfrm>
          <a:prstGeom prst="rect">
            <a:avLst/>
          </a:prstGeom>
        </p:spPr>
        <p:txBody>
          <a:bodyPr anchor="t" rtlCol="false" tIns="0" lIns="0" bIns="0" rIns="0">
            <a:spAutoFit/>
          </a:bodyPr>
          <a:lstStyle/>
          <a:p>
            <a:pPr algn="l">
              <a:lnSpc>
                <a:spcPts val="3719"/>
              </a:lnSpc>
            </a:pPr>
            <a:r>
              <a:rPr lang="en-US" sz="3099" spc="-45">
                <a:solidFill>
                  <a:srgbClr val="FFFFFF"/>
                </a:solidFill>
                <a:latin typeface="TT Drugs"/>
                <a:ea typeface="TT Drugs"/>
                <a:cs typeface="TT Drugs"/>
                <a:sym typeface="TT Drugs"/>
              </a:rPr>
              <a:t>4.Customizable Voices – Adjust tone, pitch, speed, and emotion.</a:t>
            </a:r>
          </a:p>
        </p:txBody>
      </p:sp>
      <p:sp>
        <p:nvSpPr>
          <p:cNvPr name="TextBox 5" id="5"/>
          <p:cNvSpPr txBox="true"/>
          <p:nvPr/>
        </p:nvSpPr>
        <p:spPr>
          <a:xfrm rot="0">
            <a:off x="375920" y="2027407"/>
            <a:ext cx="17536160" cy="4446171"/>
          </a:xfrm>
          <a:prstGeom prst="rect">
            <a:avLst/>
          </a:prstGeom>
        </p:spPr>
        <p:txBody>
          <a:bodyPr anchor="t" rtlCol="false" tIns="0" lIns="0" bIns="0" rIns="0">
            <a:spAutoFit/>
          </a:bodyPr>
          <a:lstStyle/>
          <a:p>
            <a:pPr algn="just">
              <a:lnSpc>
                <a:spcPts val="5850"/>
              </a:lnSpc>
            </a:pPr>
            <a:r>
              <a:rPr lang="en-US" sz="3099" spc="3">
                <a:solidFill>
                  <a:srgbClr val="FFFFFF"/>
                </a:solidFill>
                <a:latin typeface="TT Drugs"/>
                <a:ea typeface="TT Drugs"/>
                <a:cs typeface="TT Drugs"/>
                <a:sym typeface="TT Drugs"/>
              </a:rPr>
              <a:t>5.Multi-Format Compatibility – Reads PDF, Word, scanned text, and web pages accurately. 6.Real-Time Translation &amp; Speech-to-Text – Supports multiple languages.</a:t>
            </a:r>
          </a:p>
          <a:p>
            <a:pPr algn="just">
              <a:lnSpc>
                <a:spcPts val="3840"/>
              </a:lnSpc>
            </a:pPr>
            <a:r>
              <a:rPr lang="en-US" sz="3200" spc="5">
                <a:solidFill>
                  <a:srgbClr val="FFFFFF"/>
                </a:solidFill>
                <a:latin typeface="TT Drugs"/>
                <a:ea typeface="TT Drugs"/>
                <a:cs typeface="TT Drugs"/>
                <a:sym typeface="TT Drugs"/>
              </a:rPr>
              <a:t>7.Interactive Voice Commands – Hands-free control for enhanced accessibility.</a:t>
            </a:r>
          </a:p>
          <a:p>
            <a:pPr algn="just">
              <a:lnSpc>
                <a:spcPts val="6073"/>
              </a:lnSpc>
            </a:pPr>
            <a:r>
              <a:rPr lang="en-US" sz="3200" spc="5">
                <a:solidFill>
                  <a:srgbClr val="FFFFFF"/>
                </a:solidFill>
                <a:latin typeface="TT Drugs"/>
                <a:ea typeface="TT Drugs"/>
                <a:cs typeface="TT Drugs"/>
                <a:sym typeface="TT Drugs"/>
              </a:rPr>
              <a:t>8.AI Voice Cloning – Create personalized AI-generated voices. 9.Lightweight &amp; Fast – Optimized for performance on all devices.</a:t>
            </a:r>
          </a:p>
          <a:p>
            <a:pPr algn="just">
              <a:lnSpc>
                <a:spcPts val="3840"/>
              </a:lnSpc>
            </a:pPr>
            <a:r>
              <a:rPr lang="en-US" sz="3200" spc="5">
                <a:solidFill>
                  <a:srgbClr val="FFFFFF"/>
                </a:solidFill>
                <a:latin typeface="TT Drugs"/>
                <a:ea typeface="TT Drugs"/>
                <a:cs typeface="TT Drugs"/>
                <a:sym typeface="TT Drugs"/>
              </a:rPr>
              <a:t>10.Affordable &amp; Ad-Free – Free core features with budget-friendly premium options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sp>
        <p:nvSpPr>
          <p:cNvPr name="Freeform 6" id="6"/>
          <p:cNvSpPr/>
          <p:nvPr/>
        </p:nvSpPr>
        <p:spPr>
          <a:xfrm flipH="false" flipV="false" rot="0">
            <a:off x="16813855" y="9068210"/>
            <a:ext cx="445770" cy="445770"/>
          </a:xfrm>
          <a:custGeom>
            <a:avLst/>
            <a:gdLst/>
            <a:ahLst/>
            <a:cxnLst/>
            <a:rect r="r" b="b" t="t" l="l"/>
            <a:pathLst>
              <a:path h="445770" w="445770">
                <a:moveTo>
                  <a:pt x="0" y="0"/>
                </a:moveTo>
                <a:lnTo>
                  <a:pt x="445770" y="0"/>
                </a:lnTo>
                <a:lnTo>
                  <a:pt x="445770" y="445770"/>
                </a:lnTo>
                <a:lnTo>
                  <a:pt x="0" y="4457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0" y="3979813"/>
            <a:ext cx="4701635" cy="4924425"/>
            <a:chOff x="0" y="0"/>
            <a:chExt cx="6268847" cy="6565900"/>
          </a:xfrm>
        </p:grpSpPr>
        <p:sp>
          <p:nvSpPr>
            <p:cNvPr name="Freeform 8" id="8"/>
            <p:cNvSpPr/>
            <p:nvPr/>
          </p:nvSpPr>
          <p:spPr>
            <a:xfrm flipH="false" flipV="false" rot="0">
              <a:off x="0" y="0"/>
              <a:ext cx="6268847" cy="6565900"/>
            </a:xfrm>
            <a:custGeom>
              <a:avLst/>
              <a:gdLst/>
              <a:ahLst/>
              <a:cxnLst/>
              <a:rect r="r" b="b" t="t" l="l"/>
              <a:pathLst>
                <a:path h="6565900" w="6268847">
                  <a:moveTo>
                    <a:pt x="0" y="0"/>
                  </a:moveTo>
                  <a:lnTo>
                    <a:pt x="6268847" y="0"/>
                  </a:lnTo>
                  <a:lnTo>
                    <a:pt x="6268847" y="6565900"/>
                  </a:lnTo>
                  <a:lnTo>
                    <a:pt x="0" y="6565900"/>
                  </a:lnTo>
                  <a:lnTo>
                    <a:pt x="0" y="0"/>
                  </a:lnTo>
                  <a:close/>
                </a:path>
              </a:pathLst>
            </a:custGeom>
            <a:blipFill>
              <a:blip r:embed="rId6"/>
              <a:stretch>
                <a:fillRect l="-70" t="0" r="-70" b="0"/>
              </a:stretch>
            </a:blipFill>
          </p:spPr>
        </p:sp>
      </p:grpSp>
      <p:grpSp>
        <p:nvGrpSpPr>
          <p:cNvPr name="Group 9" id="9"/>
          <p:cNvGrpSpPr/>
          <p:nvPr/>
        </p:nvGrpSpPr>
        <p:grpSpPr>
          <a:xfrm rot="0">
            <a:off x="4696907" y="2221397"/>
            <a:ext cx="13144500" cy="7594568"/>
            <a:chOff x="0" y="0"/>
            <a:chExt cx="17526000" cy="10126091"/>
          </a:xfrm>
        </p:grpSpPr>
        <p:sp>
          <p:nvSpPr>
            <p:cNvPr name="Freeform 10" id="10"/>
            <p:cNvSpPr/>
            <p:nvPr/>
          </p:nvSpPr>
          <p:spPr>
            <a:xfrm flipH="false" flipV="false" rot="0">
              <a:off x="0" y="0"/>
              <a:ext cx="17526000" cy="10126091"/>
            </a:xfrm>
            <a:custGeom>
              <a:avLst/>
              <a:gdLst/>
              <a:ahLst/>
              <a:cxnLst/>
              <a:rect r="r" b="b" t="t" l="l"/>
              <a:pathLst>
                <a:path h="10126091" w="17526000">
                  <a:moveTo>
                    <a:pt x="0" y="0"/>
                  </a:moveTo>
                  <a:lnTo>
                    <a:pt x="17526000" y="0"/>
                  </a:lnTo>
                  <a:lnTo>
                    <a:pt x="17526000" y="10126091"/>
                  </a:lnTo>
                  <a:lnTo>
                    <a:pt x="0" y="10126091"/>
                  </a:lnTo>
                  <a:lnTo>
                    <a:pt x="0" y="0"/>
                  </a:lnTo>
                  <a:close/>
                </a:path>
              </a:pathLst>
            </a:custGeom>
            <a:blipFill>
              <a:blip r:embed="rId7"/>
              <a:stretch>
                <a:fillRect l="-20" t="0" r="-20" b="0"/>
              </a:stretch>
            </a:blipFill>
          </p:spPr>
        </p:sp>
      </p:grpSp>
      <p:sp>
        <p:nvSpPr>
          <p:cNvPr name="TextBox 11" id="11"/>
          <p:cNvSpPr txBox="true"/>
          <p:nvPr/>
        </p:nvSpPr>
        <p:spPr>
          <a:xfrm rot="0">
            <a:off x="5589704" y="5989158"/>
            <a:ext cx="3392804" cy="1374412"/>
          </a:xfrm>
          <a:prstGeom prst="rect">
            <a:avLst/>
          </a:prstGeom>
        </p:spPr>
        <p:txBody>
          <a:bodyPr anchor="t" rtlCol="false" tIns="0" lIns="0" bIns="0" rIns="0">
            <a:spAutoFit/>
          </a:bodyPr>
          <a:lstStyle/>
          <a:p>
            <a:pPr algn="l">
              <a:lnSpc>
                <a:spcPts val="2520"/>
              </a:lnSpc>
            </a:pPr>
          </a:p>
          <a:p>
            <a:pPr algn="l">
              <a:lnSpc>
                <a:spcPts val="2520"/>
              </a:lnSpc>
            </a:pPr>
          </a:p>
          <a:p>
            <a:pPr algn="l">
              <a:lnSpc>
                <a:spcPts val="2925"/>
              </a:lnSpc>
            </a:pPr>
            <a:r>
              <a:rPr lang="en-US" sz="2100" spc="-16">
                <a:solidFill>
                  <a:srgbClr val="FFFFFF"/>
                </a:solidFill>
                <a:latin typeface="TT Drugs"/>
                <a:ea typeface="TT Drugs"/>
                <a:cs typeface="TT Drugs"/>
                <a:sym typeface="TT Drugs"/>
              </a:rPr>
              <a:t>Corporate Reports and Professional Documents</a:t>
            </a:r>
          </a:p>
        </p:txBody>
      </p:sp>
      <p:sp>
        <p:nvSpPr>
          <p:cNvPr name="TextBox 12" id="12"/>
          <p:cNvSpPr txBox="true"/>
          <p:nvPr/>
        </p:nvSpPr>
        <p:spPr>
          <a:xfrm rot="0">
            <a:off x="5199912" y="3164106"/>
            <a:ext cx="3782060" cy="1173451"/>
          </a:xfrm>
          <a:prstGeom prst="rect">
            <a:avLst/>
          </a:prstGeom>
        </p:spPr>
        <p:txBody>
          <a:bodyPr anchor="t" rtlCol="false" tIns="0" lIns="0" bIns="0" rIns="0">
            <a:spAutoFit/>
          </a:bodyPr>
          <a:lstStyle/>
          <a:p>
            <a:pPr algn="l">
              <a:lnSpc>
                <a:spcPts val="2879"/>
              </a:lnSpc>
            </a:pPr>
          </a:p>
          <a:p>
            <a:pPr algn="l">
              <a:lnSpc>
                <a:spcPts val="3300"/>
              </a:lnSpc>
            </a:pPr>
            <a:r>
              <a:rPr lang="en-US" sz="2400" spc="-16">
                <a:solidFill>
                  <a:srgbClr val="FFFFFF"/>
                </a:solidFill>
                <a:latin typeface="TT Drugs"/>
                <a:ea typeface="TT Drugs"/>
                <a:cs typeface="TT Drugs"/>
                <a:sym typeface="TT Drugs"/>
              </a:rPr>
              <a:t>Accessible Reading for the Visually Impaired</a:t>
            </a:r>
          </a:p>
        </p:txBody>
      </p:sp>
      <p:sp>
        <p:nvSpPr>
          <p:cNvPr name="TextBox 13" id="13"/>
          <p:cNvSpPr txBox="true"/>
          <p:nvPr/>
        </p:nvSpPr>
        <p:spPr>
          <a:xfrm rot="0">
            <a:off x="9680788" y="6017733"/>
            <a:ext cx="3174365" cy="1085850"/>
          </a:xfrm>
          <a:prstGeom prst="rect">
            <a:avLst/>
          </a:prstGeom>
        </p:spPr>
        <p:txBody>
          <a:bodyPr anchor="t" rtlCol="false" tIns="0" lIns="0" bIns="0" rIns="0">
            <a:spAutoFit/>
          </a:bodyPr>
          <a:lstStyle/>
          <a:p>
            <a:pPr algn="l">
              <a:lnSpc>
                <a:spcPts val="2879"/>
              </a:lnSpc>
            </a:pPr>
          </a:p>
          <a:p>
            <a:pPr algn="l">
              <a:lnSpc>
                <a:spcPts val="2879"/>
              </a:lnSpc>
            </a:pPr>
          </a:p>
          <a:p>
            <a:pPr algn="l">
              <a:lnSpc>
                <a:spcPts val="2879"/>
              </a:lnSpc>
            </a:pPr>
            <a:r>
              <a:rPr lang="en-US" sz="2400" spc="-6">
                <a:solidFill>
                  <a:srgbClr val="FFFFFF"/>
                </a:solidFill>
                <a:latin typeface="TT Drugs"/>
                <a:ea typeface="TT Drugs"/>
                <a:cs typeface="TT Drugs"/>
                <a:sym typeface="TT Drugs"/>
              </a:rPr>
              <a:t>Language Learning</a:t>
            </a:r>
          </a:p>
        </p:txBody>
      </p:sp>
      <p:sp>
        <p:nvSpPr>
          <p:cNvPr name="TextBox 14" id="14"/>
          <p:cNvSpPr txBox="true"/>
          <p:nvPr/>
        </p:nvSpPr>
        <p:spPr>
          <a:xfrm rot="0">
            <a:off x="9143969" y="2816126"/>
            <a:ext cx="3905885" cy="1028700"/>
          </a:xfrm>
          <a:prstGeom prst="rect">
            <a:avLst/>
          </a:prstGeom>
        </p:spPr>
        <p:txBody>
          <a:bodyPr anchor="t" rtlCol="false" tIns="0" lIns="0" bIns="0" rIns="0">
            <a:spAutoFit/>
          </a:bodyPr>
          <a:lstStyle/>
          <a:p>
            <a:pPr algn="l">
              <a:lnSpc>
                <a:spcPts val="2760"/>
              </a:lnSpc>
            </a:pPr>
          </a:p>
          <a:p>
            <a:pPr algn="l">
              <a:lnSpc>
                <a:spcPts val="2760"/>
              </a:lnSpc>
            </a:pPr>
          </a:p>
          <a:p>
            <a:pPr algn="l">
              <a:lnSpc>
                <a:spcPts val="2760"/>
              </a:lnSpc>
            </a:pPr>
            <a:r>
              <a:rPr lang="en-US" sz="2300" spc="-21">
                <a:solidFill>
                  <a:srgbClr val="FFFFFF"/>
                </a:solidFill>
                <a:latin typeface="TT Drugs"/>
                <a:ea typeface="TT Drugs"/>
                <a:cs typeface="TT Drugs"/>
                <a:sym typeface="TT Drugs"/>
              </a:rPr>
              <a:t>Education and E-Learning</a:t>
            </a:r>
          </a:p>
        </p:txBody>
      </p:sp>
      <p:sp>
        <p:nvSpPr>
          <p:cNvPr name="TextBox 15" id="15"/>
          <p:cNvSpPr txBox="true"/>
          <p:nvPr/>
        </p:nvSpPr>
        <p:spPr>
          <a:xfrm rot="0">
            <a:off x="13716474" y="6017733"/>
            <a:ext cx="3192145" cy="1420139"/>
          </a:xfrm>
          <a:prstGeom prst="rect">
            <a:avLst/>
          </a:prstGeom>
        </p:spPr>
        <p:txBody>
          <a:bodyPr anchor="t" rtlCol="false" tIns="0" lIns="0" bIns="0" rIns="0">
            <a:spAutoFit/>
          </a:bodyPr>
          <a:lstStyle/>
          <a:p>
            <a:pPr algn="l">
              <a:lnSpc>
                <a:spcPts val="2640"/>
              </a:lnSpc>
            </a:pPr>
          </a:p>
          <a:p>
            <a:pPr algn="l">
              <a:lnSpc>
                <a:spcPts val="2640"/>
              </a:lnSpc>
            </a:pPr>
          </a:p>
          <a:p>
            <a:pPr algn="l">
              <a:lnSpc>
                <a:spcPts val="3075"/>
              </a:lnSpc>
            </a:pPr>
            <a:r>
              <a:rPr lang="en-US" sz="2200" spc="-5">
                <a:solidFill>
                  <a:srgbClr val="FFFFFF"/>
                </a:solidFill>
                <a:latin typeface="TT Drugs"/>
                <a:ea typeface="TT Drugs"/>
                <a:cs typeface="TT Drugs"/>
                <a:sym typeface="TT Drugs"/>
              </a:rPr>
              <a:t>Content for Podcasts or Audio Platforms</a:t>
            </a:r>
          </a:p>
        </p:txBody>
      </p:sp>
      <p:sp>
        <p:nvSpPr>
          <p:cNvPr name="TextBox 16" id="16"/>
          <p:cNvSpPr txBox="true"/>
          <p:nvPr/>
        </p:nvSpPr>
        <p:spPr>
          <a:xfrm rot="0">
            <a:off x="13402132" y="3082191"/>
            <a:ext cx="3855085" cy="742950"/>
          </a:xfrm>
          <a:prstGeom prst="rect">
            <a:avLst/>
          </a:prstGeom>
        </p:spPr>
        <p:txBody>
          <a:bodyPr anchor="t" rtlCol="false" tIns="0" lIns="0" bIns="0" rIns="0">
            <a:spAutoFit/>
          </a:bodyPr>
          <a:lstStyle/>
          <a:p>
            <a:pPr algn="l">
              <a:lnSpc>
                <a:spcPts val="2999"/>
              </a:lnSpc>
            </a:pPr>
          </a:p>
          <a:p>
            <a:pPr algn="l">
              <a:lnSpc>
                <a:spcPts val="2999"/>
              </a:lnSpc>
            </a:pPr>
            <a:r>
              <a:rPr lang="en-US" sz="2499" spc="-30">
                <a:solidFill>
                  <a:srgbClr val="FFFFFF"/>
                </a:solidFill>
                <a:latin typeface="TT Drugs"/>
                <a:ea typeface="TT Drugs"/>
                <a:cs typeface="TT Drugs"/>
                <a:sym typeface="TT Drugs"/>
              </a:rPr>
              <a:t>Audiobook Creation</a:t>
            </a:r>
          </a:p>
        </p:txBody>
      </p:sp>
      <p:sp>
        <p:nvSpPr>
          <p:cNvPr name="TextBox 17" id="17"/>
          <p:cNvSpPr txBox="true"/>
          <p:nvPr/>
        </p:nvSpPr>
        <p:spPr>
          <a:xfrm rot="0">
            <a:off x="406138" y="-230124"/>
            <a:ext cx="16306237" cy="2655252"/>
          </a:xfrm>
          <a:prstGeom prst="rect">
            <a:avLst/>
          </a:prstGeom>
        </p:spPr>
        <p:txBody>
          <a:bodyPr anchor="t" rtlCol="false" tIns="0" lIns="0" bIns="0" rIns="0">
            <a:spAutoFit/>
          </a:bodyPr>
          <a:lstStyle/>
          <a:p>
            <a:pPr algn="l">
              <a:lnSpc>
                <a:spcPts val="11040"/>
              </a:lnSpc>
            </a:pPr>
            <a:r>
              <a:rPr lang="en-US" b="true" sz="9200" i="true" spc="-45">
                <a:solidFill>
                  <a:srgbClr val="FFFFFF"/>
                </a:solidFill>
                <a:latin typeface="Arial Bold Italics"/>
                <a:ea typeface="Arial Bold Italics"/>
                <a:cs typeface="Arial Bold Italics"/>
                <a:sym typeface="Arial Bold Italics"/>
              </a:rPr>
              <a:t>APPLICATIONS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DAGrhPzo2VQ</dc:identifier>
  <dcterms:modified xsi:type="dcterms:W3CDTF">2011-08-01T06:04:30Z</dcterms:modified>
  <cp:revision>1</cp:revision>
  <dc:title>final PDF VOICE  AI-POWERED PDF INTO SPEECH CONVERTER WITH CUSTOMIZABLE AUDIO SETTINGS USING MERN STA (5).pptx.pptx</dc:title>
</cp:coreProperties>
</file>